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0.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1BF0C3F-7A20-D541-B19E-75E40D035994}" type="datetimeFigureOut">
              <a:rPr lang="en-US" smtClean="0">
                <a:solidFill>
                  <a:prstClr val="black">
                    <a:tint val="75000"/>
                  </a:prstClr>
                </a:solidFill>
              </a:rPr>
              <a:pPr/>
              <a:t>9/29/2013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46814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BF0C3F-7A20-D541-B19E-75E40D035994}" type="datetimeFigureOut">
              <a:rPr lang="en-US" smtClean="0">
                <a:solidFill>
                  <a:prstClr val="black">
                    <a:tint val="75000"/>
                  </a:prstClr>
                </a:solidFill>
              </a:rPr>
              <a:pPr/>
              <a:t>9/29/2013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36592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BF0C3F-7A20-D541-B19E-75E40D035994}" type="datetimeFigureOut">
              <a:rPr lang="en-US" smtClean="0">
                <a:solidFill>
                  <a:prstClr val="black">
                    <a:tint val="75000"/>
                  </a:prstClr>
                </a:solidFill>
              </a:rPr>
              <a:pPr/>
              <a:t>9/29/2013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0479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BF0C3F-7A20-D541-B19E-75E40D035994}" type="datetimeFigureOut">
              <a:rPr lang="en-US" smtClean="0">
                <a:solidFill>
                  <a:prstClr val="black">
                    <a:tint val="75000"/>
                  </a:prstClr>
                </a:solidFill>
              </a:rPr>
              <a:pPr/>
              <a:t>9/29/2013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15446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BF0C3F-7A20-D541-B19E-75E40D035994}" type="datetimeFigureOut">
              <a:rPr lang="en-US" smtClean="0">
                <a:solidFill>
                  <a:prstClr val="black">
                    <a:tint val="75000"/>
                  </a:prstClr>
                </a:solidFill>
              </a:rPr>
              <a:pPr/>
              <a:t>9/29/2013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9148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1BF0C3F-7A20-D541-B19E-75E40D035994}" type="datetimeFigureOut">
              <a:rPr lang="en-US" smtClean="0">
                <a:solidFill>
                  <a:prstClr val="black">
                    <a:tint val="75000"/>
                  </a:prstClr>
                </a:solidFill>
              </a:rPr>
              <a:pPr/>
              <a:t>9/29/2013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43052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1BF0C3F-7A20-D541-B19E-75E40D035994}" type="datetimeFigureOut">
              <a:rPr lang="en-US" smtClean="0">
                <a:solidFill>
                  <a:prstClr val="black">
                    <a:tint val="75000"/>
                  </a:prstClr>
                </a:solidFill>
              </a:rPr>
              <a:pPr/>
              <a:t>9/29/2013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9427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1BF0C3F-7A20-D541-B19E-75E40D035994}" type="datetimeFigureOut">
              <a:rPr lang="en-US" smtClean="0">
                <a:solidFill>
                  <a:prstClr val="black">
                    <a:tint val="75000"/>
                  </a:prstClr>
                </a:solidFill>
              </a:rPr>
              <a:pPr/>
              <a:t>9/29/2013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44031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BF0C3F-7A20-D541-B19E-75E40D035994}" type="datetimeFigureOut">
              <a:rPr lang="en-US" smtClean="0">
                <a:solidFill>
                  <a:prstClr val="black">
                    <a:tint val="75000"/>
                  </a:prstClr>
                </a:solidFill>
              </a:rPr>
              <a:pPr/>
              <a:t>9/29/2013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3866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BF0C3F-7A20-D541-B19E-75E40D035994}" type="datetimeFigureOut">
              <a:rPr lang="en-US" smtClean="0">
                <a:solidFill>
                  <a:prstClr val="black">
                    <a:tint val="75000"/>
                  </a:prstClr>
                </a:solidFill>
              </a:rPr>
              <a:pPr/>
              <a:t>9/29/2013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33588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BF0C3F-7A20-D541-B19E-75E40D035994}" type="datetimeFigureOut">
              <a:rPr lang="en-US" smtClean="0">
                <a:solidFill>
                  <a:prstClr val="black">
                    <a:tint val="75000"/>
                  </a:prstClr>
                </a:solidFill>
              </a:rPr>
              <a:pPr/>
              <a:t>9/29/2013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61768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31BF0C3F-7A20-D541-B19E-75E40D035994}" type="datetimeFigureOut">
              <a:rPr lang="en-US" smtClean="0">
                <a:solidFill>
                  <a:prstClr val="black">
                    <a:tint val="75000"/>
                  </a:prstClr>
                </a:solidFill>
              </a:rPr>
              <a:pPr defTabSz="457200"/>
              <a:t>9/29/2013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16DA4950-F754-3D4F-A4B2-30C08B429347}"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19530505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7.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8.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9.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10.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11.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1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13.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14.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15.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16.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17.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18.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19.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20.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2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2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23.xml"/></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24.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25.xm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26.xml"/><Relationship Id="rId4" Type="http://schemas.openxmlformats.org/officeDocument/2006/relationships/image" Target="../media/image27.png"/></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27.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28.xml"/><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29.xml"/><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30.xml"/><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4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3.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4.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5.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hemeOverride" Target="../theme/themeOverride6.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858199" y="1171582"/>
            <a:ext cx="7859915" cy="923330"/>
          </a:xfrm>
          <a:prstGeom prst="rect">
            <a:avLst/>
          </a:prstGeom>
          <a:noFill/>
          <a:ln>
            <a:noFill/>
          </a:ln>
        </p:spPr>
        <p:txBody>
          <a:bodyPr wrap="square" rtlCol="0">
            <a:spAutoFit/>
          </a:bodyPr>
          <a:lstStyle/>
          <a:p>
            <a:pPr algn="ctr" defTabSz="457200" rtl="1"/>
            <a:r>
              <a:rPr lang="ar-QA" sz="5400" dirty="0" smtClean="0">
                <a:solidFill>
                  <a:srgbClr val="7C0040"/>
                </a:solidFill>
              </a:rPr>
              <a:t>معرض قطر المهني</a:t>
            </a:r>
            <a:r>
              <a:rPr lang="en-US" sz="5400" dirty="0" smtClean="0">
                <a:solidFill>
                  <a:srgbClr val="7C0040"/>
                </a:solidFill>
              </a:rPr>
              <a:t> </a:t>
            </a:r>
            <a:r>
              <a:rPr lang="ar-QA" sz="5400" dirty="0" smtClean="0">
                <a:solidFill>
                  <a:srgbClr val="7C0040"/>
                </a:solidFill>
              </a:rPr>
              <a:t>2014</a:t>
            </a:r>
            <a:endParaRPr lang="en-US" sz="5400" b="1" dirty="0">
              <a:solidFill>
                <a:srgbClr val="8A194D"/>
              </a:solidFill>
            </a:endParaRPr>
          </a:p>
        </p:txBody>
      </p:sp>
      <p:sp>
        <p:nvSpPr>
          <p:cNvPr id="6" name="TextBox 5"/>
          <p:cNvSpPr txBox="1"/>
          <p:nvPr/>
        </p:nvSpPr>
        <p:spPr>
          <a:xfrm>
            <a:off x="2102201" y="2525799"/>
            <a:ext cx="5774124" cy="1138773"/>
          </a:xfrm>
          <a:prstGeom prst="rect">
            <a:avLst/>
          </a:prstGeom>
          <a:noFill/>
        </p:spPr>
        <p:txBody>
          <a:bodyPr wrap="square" rtlCol="0">
            <a:spAutoFit/>
          </a:bodyPr>
          <a:lstStyle/>
          <a:p>
            <a:pPr algn="ctr" rtl="1"/>
            <a:r>
              <a:rPr lang="ar-QA" sz="2800" b="1" dirty="0" smtClean="0">
                <a:solidFill>
                  <a:srgbClr val="7C0040"/>
                </a:solidFill>
              </a:rPr>
              <a:t>لقاء مسؤولي الاتصال</a:t>
            </a:r>
          </a:p>
          <a:p>
            <a:pPr algn="ctr" rtl="1"/>
            <a:endParaRPr lang="ar-QA" sz="2000" b="1" dirty="0" smtClean="0">
              <a:solidFill>
                <a:srgbClr val="7C0040"/>
              </a:solidFill>
            </a:endParaRPr>
          </a:p>
          <a:p>
            <a:pPr algn="ctr" rtl="1"/>
            <a:r>
              <a:rPr lang="ar-QA" sz="2000" b="1" dirty="0" smtClean="0">
                <a:solidFill>
                  <a:srgbClr val="7C0040"/>
                </a:solidFill>
              </a:rPr>
              <a:t>30 سبتمبر 2013</a:t>
            </a:r>
            <a:endParaRPr lang="en-US" sz="2000" b="1" dirty="0" smtClean="0">
              <a:solidFill>
                <a:srgbClr val="7C0040"/>
              </a:solidFill>
            </a:endParaRPr>
          </a:p>
        </p:txBody>
      </p:sp>
    </p:spTree>
    <p:extLst>
      <p:ext uri="{BB962C8B-B14F-4D97-AF65-F5344CB8AC3E}">
        <p14:creationId xmlns:p14="http://schemas.microsoft.com/office/powerpoint/2010/main" val="16898596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122" name="Picture 2" descr="C:\Users\nabdelnour\Desktop\crop\Picture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7289" y="1439840"/>
            <a:ext cx="6864824" cy="41693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599592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6146" name="Picture 2" descr="C:\Users\nabdelnour\Desktop\crop\Picture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0456" y="1211640"/>
            <a:ext cx="6768010" cy="5244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59636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7170" name="Picture 2" descr="C:\Users\nabdelnour\Desktop\crop\Picture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5147" y="1420598"/>
            <a:ext cx="6719671" cy="4297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621213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8194" name="Picture 2" descr="C:\Users\nabdelnour\Desktop\crop\Picture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5530" y="1349104"/>
            <a:ext cx="6878470" cy="5142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051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9218" name="Picture 2" descr="C:\Users\nabdelnour\Desktop\crop\Picture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5961" y="1030405"/>
            <a:ext cx="6616026" cy="5684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824054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0242" name="Picture 2" descr="C:\Users\nabdelnour\Desktop\crop\Picture1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4836" y="1050879"/>
            <a:ext cx="6469038" cy="58071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835659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1266" name="Picture 2" descr="C:\Users\nabdelnour\Desktop\crop\Picture1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5325" y="1121106"/>
            <a:ext cx="6883141" cy="54707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119755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2290" name="Picture 2" descr="C:\Users\nabdelnour\Desktop\crop\Picture1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3767" y="1095868"/>
            <a:ext cx="6687403" cy="5655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09184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3314" name="Picture 2" descr="C:\Users\nabdelnour\Desktop\crop\Picture1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3893" y="1282890"/>
            <a:ext cx="6414446" cy="5322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342047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4338" name="Picture 2" descr="C:\Users\nabdelnour\Desktop\crop\Picture1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8427" y="1119117"/>
            <a:ext cx="6130786" cy="54386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44877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1453649" y="1657677"/>
            <a:ext cx="7102257" cy="954107"/>
          </a:xfrm>
          <a:prstGeom prst="rect">
            <a:avLst/>
          </a:prstGeom>
          <a:noFill/>
          <a:ln>
            <a:noFill/>
          </a:ln>
        </p:spPr>
        <p:txBody>
          <a:bodyPr wrap="square" rtlCol="0">
            <a:spAutoFit/>
          </a:bodyPr>
          <a:lstStyle/>
          <a:p>
            <a:pPr algn="ctr" defTabSz="457200"/>
            <a:r>
              <a:rPr lang="ar-QA" sz="2800" b="1" dirty="0" smtClean="0">
                <a:solidFill>
                  <a:srgbClr val="7C0040"/>
                </a:solidFill>
                <a:latin typeface="+mj-lt"/>
              </a:rPr>
              <a:t>المنظمون</a:t>
            </a:r>
            <a:endParaRPr lang="en-US" sz="2800" b="1" dirty="0">
              <a:solidFill>
                <a:srgbClr val="7C0040"/>
              </a:solidFill>
              <a:latin typeface="+mj-lt"/>
            </a:endParaRPr>
          </a:p>
          <a:p>
            <a:pPr algn="r" defTabSz="457200"/>
            <a:endParaRPr lang="en-US" sz="2800" b="1" dirty="0">
              <a:solidFill>
                <a:srgbClr val="8A194D"/>
              </a:solidFill>
            </a:endParaRPr>
          </a:p>
        </p:txBody>
      </p:sp>
      <p:sp>
        <p:nvSpPr>
          <p:cNvPr id="4" name="Content Placeholder 2"/>
          <p:cNvSpPr txBox="1">
            <a:spLocks/>
          </p:cNvSpPr>
          <p:nvPr/>
        </p:nvSpPr>
        <p:spPr>
          <a:xfrm>
            <a:off x="1453649" y="-436235"/>
            <a:ext cx="8183562" cy="418782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buFont typeface="Arial"/>
              <a:buNone/>
            </a:pPr>
            <a:endParaRPr lang="ar-QA" dirty="0" smtClean="0">
              <a:solidFill>
                <a:prstClr val="black"/>
              </a:solidFill>
            </a:endParaRPr>
          </a:p>
          <a:p>
            <a:pPr algn="r">
              <a:buFont typeface="Arial"/>
              <a:buNone/>
            </a:pPr>
            <a:endParaRPr lang="ar-QA" dirty="0" smtClean="0">
              <a:solidFill>
                <a:prstClr val="black"/>
              </a:solidFill>
            </a:endParaRPr>
          </a:p>
          <a:p>
            <a:pPr algn="r">
              <a:buFont typeface="Arial"/>
              <a:buNone/>
            </a:pPr>
            <a:endParaRPr lang="ar-QA" dirty="0" smtClean="0">
              <a:solidFill>
                <a:prstClr val="black"/>
              </a:solidFill>
            </a:endParaRPr>
          </a:p>
          <a:p>
            <a:pPr algn="r">
              <a:buFont typeface="Arial"/>
              <a:buNone/>
            </a:pPr>
            <a:endParaRPr lang="ar-QA" dirty="0" smtClean="0">
              <a:solidFill>
                <a:prstClr val="black"/>
              </a:solidFill>
            </a:endParaRPr>
          </a:p>
          <a:p>
            <a:pPr algn="r">
              <a:buFont typeface="Arial"/>
              <a:buNone/>
            </a:pPr>
            <a:endParaRPr lang="ar-QA" dirty="0" smtClean="0">
              <a:solidFill>
                <a:prstClr val="black"/>
              </a:solidFill>
            </a:endParaRPr>
          </a:p>
          <a:p>
            <a:pPr algn="r">
              <a:buFont typeface="Arial"/>
              <a:buNone/>
            </a:pPr>
            <a:endParaRPr lang="en-US" dirty="0">
              <a:solidFill>
                <a:prstClr val="black"/>
              </a:solidFill>
            </a:endParaRPr>
          </a:p>
        </p:txBody>
      </p:sp>
      <p:pic>
        <p:nvPicPr>
          <p:cNvPr id="7" name="Picture 6" descr="C:\Documents and Settings\salbanai\Desktop\QCF\logo's\QU LOGO_High Res.jpg"/>
          <p:cNvPicPr>
            <a:picLocks noChangeAspect="1" noChangeArrowheads="1"/>
          </p:cNvPicPr>
          <p:nvPr/>
        </p:nvPicPr>
        <p:blipFill>
          <a:blip r:embed="rId3"/>
          <a:srcRect/>
          <a:stretch>
            <a:fillRect/>
          </a:stretch>
        </p:blipFill>
        <p:spPr bwMode="auto">
          <a:xfrm>
            <a:off x="2940430" y="2507992"/>
            <a:ext cx="1600200" cy="1454408"/>
          </a:xfrm>
          <a:prstGeom prst="rect">
            <a:avLst/>
          </a:prstGeom>
          <a:noFill/>
        </p:spPr>
      </p:pic>
      <p:pic>
        <p:nvPicPr>
          <p:cNvPr id="8" name="Picture 14" descr="C:\Documents and Settings\salbanai\Desktop\QCF\QF logo - single color-Portrait-JPG-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1547" y="2422396"/>
            <a:ext cx="14478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7" descr="MOL Logo_Arabic_High Re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3649" y="2630571"/>
            <a:ext cx="11430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5" descr="C:\Documents and Settings\ewood\Desktop\logo's\Amiri Diwan Logo - Arabic -Color-High.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24400" y="2701796"/>
            <a:ext cx="1143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4" descr="QP Logo_High Res_crop.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79611" y="2579558"/>
            <a:ext cx="121920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46971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5362" name="Picture 2" descr="C:\Users\nabdelnour\Desktop\crop\Picture1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7540" y="1057702"/>
            <a:ext cx="6387152" cy="5697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845694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6386" name="Picture 2" descr="C:\Users\nabdelnour\Desktop\crop\Picture1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599" y="1345251"/>
            <a:ext cx="6451980" cy="5313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53014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7410" name="Picture 2" descr="C:\Users\nabdelnour\Desktop\crop\Picture1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1355" y="1098644"/>
            <a:ext cx="6197888" cy="5629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641870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8434" name="Picture 2" descr="C:\Users\nabdelnour\Desktop\crop\Picture1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38480" y="914400"/>
            <a:ext cx="6605519"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168536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440493" y="2367419"/>
            <a:ext cx="6638795" cy="1569660"/>
          </a:xfrm>
          <a:prstGeom prst="rect">
            <a:avLst/>
          </a:prstGeom>
          <a:noFill/>
        </p:spPr>
        <p:txBody>
          <a:bodyPr wrap="square" rtlCol="0">
            <a:spAutoFit/>
          </a:bodyPr>
          <a:lstStyle/>
          <a:p>
            <a:pPr algn="ctr" defTabSz="457200" rtl="1"/>
            <a:r>
              <a:rPr lang="ar-QA" sz="3200" b="1" dirty="0" smtClean="0">
                <a:solidFill>
                  <a:srgbClr val="7C0040"/>
                </a:solidFill>
              </a:rPr>
              <a:t>معرض قطر المهني 2014</a:t>
            </a:r>
            <a:endParaRPr lang="en-US" sz="3200" b="1" dirty="0">
              <a:solidFill>
                <a:srgbClr val="7C0040"/>
              </a:solidFill>
            </a:endParaRPr>
          </a:p>
          <a:p>
            <a:pPr algn="ctr" defTabSz="457200"/>
            <a:endParaRPr lang="en-US" sz="3200" b="1" dirty="0">
              <a:solidFill>
                <a:srgbClr val="7C0040"/>
              </a:solidFill>
            </a:endParaRPr>
          </a:p>
          <a:p>
            <a:pPr algn="ctr" defTabSz="457200" rtl="1"/>
            <a:r>
              <a:rPr lang="ar-QA" sz="3200" b="1" dirty="0" smtClean="0">
                <a:solidFill>
                  <a:srgbClr val="7C0040"/>
                </a:solidFill>
              </a:rPr>
              <a:t>التسجيل الإلكتروني</a:t>
            </a:r>
            <a:endParaRPr lang="en-US" sz="3200" b="1" dirty="0">
              <a:solidFill>
                <a:srgbClr val="7C0040"/>
              </a:solidFill>
            </a:endParaRPr>
          </a:p>
        </p:txBody>
      </p:sp>
    </p:spTree>
    <p:extLst>
      <p:ext uri="{BB962C8B-B14F-4D97-AF65-F5344CB8AC3E}">
        <p14:creationId xmlns:p14="http://schemas.microsoft.com/office/powerpoint/2010/main" val="13041495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079321" y="1243425"/>
            <a:ext cx="6688898" cy="5940088"/>
          </a:xfrm>
          <a:prstGeom prst="rect">
            <a:avLst/>
          </a:prstGeom>
        </p:spPr>
        <p:txBody>
          <a:bodyPr wrap="square">
            <a:spAutoFit/>
          </a:bodyPr>
          <a:lstStyle/>
          <a:p>
            <a:pPr algn="ctr" rtl="1"/>
            <a:r>
              <a:rPr lang="ar-QA" sz="2000" b="1" dirty="0">
                <a:solidFill>
                  <a:srgbClr val="7C0040"/>
                </a:solidFill>
                <a:latin typeface="Times New Roman"/>
                <a:cs typeface="Tahoma"/>
              </a:rPr>
              <a:t>(يفتح التسجيل لمعرض قطر المهني خلال الفترة من </a:t>
            </a:r>
            <a:r>
              <a:rPr lang="ar-QA" sz="2000" b="1" dirty="0" smtClean="0">
                <a:solidFill>
                  <a:srgbClr val="7C0040"/>
                </a:solidFill>
                <a:latin typeface="Times New Roman"/>
                <a:cs typeface="Tahoma"/>
              </a:rPr>
              <a:t>25 نوفمبر </a:t>
            </a:r>
            <a:r>
              <a:rPr lang="ar-QA" sz="2000" b="1" dirty="0">
                <a:solidFill>
                  <a:srgbClr val="7C0040"/>
                </a:solidFill>
                <a:latin typeface="Times New Roman"/>
                <a:cs typeface="Tahoma"/>
              </a:rPr>
              <a:t>إلى </a:t>
            </a:r>
            <a:r>
              <a:rPr lang="ar-QA" sz="2000" b="1" dirty="0" smtClean="0">
                <a:solidFill>
                  <a:srgbClr val="7C0040"/>
                </a:solidFill>
                <a:latin typeface="Times New Roman"/>
                <a:cs typeface="Tahoma"/>
              </a:rPr>
              <a:t>26 </a:t>
            </a:r>
            <a:r>
              <a:rPr lang="ar-QA" sz="2000" b="1" smtClean="0">
                <a:solidFill>
                  <a:srgbClr val="7C0040"/>
                </a:solidFill>
                <a:latin typeface="Times New Roman"/>
                <a:cs typeface="Tahoma"/>
              </a:rPr>
              <a:t>ديسمبر 2013):</a:t>
            </a:r>
            <a:endParaRPr lang="ar-QA" sz="2000" b="1" dirty="0">
              <a:solidFill>
                <a:srgbClr val="7C0040"/>
              </a:solidFill>
              <a:latin typeface="Times New Roman"/>
              <a:cs typeface="Tahoma"/>
            </a:endParaRPr>
          </a:p>
          <a:p>
            <a:pPr algn="just" rtl="1"/>
            <a:endParaRPr lang="ar-QA" sz="2000" b="1" dirty="0">
              <a:solidFill>
                <a:srgbClr val="7C0040"/>
              </a:solidFill>
              <a:latin typeface="Times New Roman"/>
              <a:cs typeface="Tahoma"/>
            </a:endParaRPr>
          </a:p>
          <a:p>
            <a:pPr algn="just" rtl="1"/>
            <a:r>
              <a:rPr lang="ar-QA" sz="2000" dirty="0">
                <a:solidFill>
                  <a:srgbClr val="7C0040"/>
                </a:solidFill>
                <a:latin typeface="Times New Roman"/>
                <a:cs typeface="Tahoma"/>
              </a:rPr>
              <a:t>يمكنكم تعبئة طلب الاشتراك وذلك حسب الخطوات الآتية : - </a:t>
            </a:r>
          </a:p>
          <a:p>
            <a:pPr algn="just" rtl="1"/>
            <a:endParaRPr lang="ar-QA" sz="2000" dirty="0">
              <a:solidFill>
                <a:srgbClr val="7C0040"/>
              </a:solidFill>
              <a:latin typeface="Times New Roman"/>
              <a:cs typeface="Tahoma"/>
            </a:endParaRPr>
          </a:p>
          <a:p>
            <a:pPr algn="just" rtl="1"/>
            <a:r>
              <a:rPr lang="ar-QA" sz="2000" dirty="0">
                <a:solidFill>
                  <a:srgbClr val="7C0040"/>
                </a:solidFill>
                <a:latin typeface="Times New Roman"/>
                <a:cs typeface="Tahoma"/>
              </a:rPr>
              <a:t>	أ-  إرسال رسالة على البريد الإلكتروني: </a:t>
            </a:r>
            <a:r>
              <a:rPr lang="en-US" sz="2000" dirty="0">
                <a:solidFill>
                  <a:srgbClr val="7C0040"/>
                </a:solidFill>
                <a:latin typeface="Times New Roman"/>
                <a:cs typeface="Tahoma"/>
              </a:rPr>
              <a:t>qcfregistration@qf.org.qa </a:t>
            </a:r>
            <a:r>
              <a:rPr lang="ar-QA" sz="2000" dirty="0">
                <a:solidFill>
                  <a:srgbClr val="7C0040"/>
                </a:solidFill>
                <a:latin typeface="Times New Roman"/>
                <a:cs typeface="Tahoma"/>
              </a:rPr>
              <a:t>برغبة جهتكم  بالمشاركة في المعرض .</a:t>
            </a:r>
          </a:p>
          <a:p>
            <a:pPr algn="just" rtl="1"/>
            <a:endParaRPr lang="ar-QA" sz="2000" dirty="0">
              <a:solidFill>
                <a:srgbClr val="7C0040"/>
              </a:solidFill>
              <a:latin typeface="Times New Roman"/>
              <a:cs typeface="Tahoma"/>
            </a:endParaRPr>
          </a:p>
          <a:p>
            <a:pPr algn="just" rtl="1"/>
            <a:r>
              <a:rPr lang="ar-QA" sz="2000" dirty="0">
                <a:solidFill>
                  <a:srgbClr val="7C0040"/>
                </a:solidFill>
                <a:latin typeface="Times New Roman"/>
                <a:cs typeface="Tahoma"/>
              </a:rPr>
              <a:t>	ب-  سيتم الرد على رسالتكم خلال يومين  عمل تتضمن رابط لإنشاء أسم مستخدم ورقم سري مع خطوات التسجيل ومتطلباته المذكورة ادناه في البند ( 2) .</a:t>
            </a:r>
          </a:p>
          <a:p>
            <a:pPr algn="just" rtl="1"/>
            <a:endParaRPr lang="ar-QA" sz="2000" dirty="0">
              <a:solidFill>
                <a:srgbClr val="7C0040"/>
              </a:solidFill>
              <a:latin typeface="Times New Roman"/>
              <a:cs typeface="Tahoma"/>
            </a:endParaRPr>
          </a:p>
          <a:p>
            <a:pPr algn="just" rtl="1"/>
            <a:endParaRPr lang="ar-QA" sz="2000" dirty="0">
              <a:solidFill>
                <a:srgbClr val="7C0040"/>
              </a:solidFill>
              <a:latin typeface="Times New Roman"/>
              <a:cs typeface="Tahoma"/>
            </a:endParaRPr>
          </a:p>
          <a:p>
            <a:pPr marR="8100" algn="just" rtl="1"/>
            <a:endParaRPr lang="en-US" sz="2000" dirty="0">
              <a:solidFill>
                <a:srgbClr val="7C0040"/>
              </a:solidFill>
              <a:latin typeface="Times New Roman"/>
            </a:endParaRPr>
          </a:p>
          <a:p>
            <a:pPr marR="8100" algn="just" rtl="1"/>
            <a:endParaRPr lang="en-US" sz="2000" dirty="0">
              <a:solidFill>
                <a:srgbClr val="7C0040"/>
              </a:solidFill>
              <a:latin typeface="Times New Roman"/>
            </a:endParaRPr>
          </a:p>
          <a:p>
            <a:pPr marR="8100" algn="just" rtl="1"/>
            <a:endParaRPr lang="en-US" sz="2000" dirty="0">
              <a:solidFill>
                <a:srgbClr val="7C0040"/>
              </a:solidFill>
              <a:latin typeface="Times New Roman"/>
            </a:endParaRPr>
          </a:p>
          <a:p>
            <a:pPr marR="8100" algn="just" rtl="1"/>
            <a:endParaRPr lang="en-US" sz="2000" dirty="0">
              <a:solidFill>
                <a:srgbClr val="7C0040"/>
              </a:solidFill>
              <a:latin typeface="Times New Roman"/>
            </a:endParaRPr>
          </a:p>
          <a:p>
            <a:pPr marR="8100" algn="just" rtl="1"/>
            <a:endParaRPr lang="en-US" sz="2000" dirty="0">
              <a:solidFill>
                <a:srgbClr val="7C0040"/>
              </a:solidFill>
              <a:latin typeface="Times New Roman"/>
            </a:endParaRPr>
          </a:p>
        </p:txBody>
      </p:sp>
    </p:spTree>
    <p:extLst>
      <p:ext uri="{BB962C8B-B14F-4D97-AF65-F5344CB8AC3E}">
        <p14:creationId xmlns:p14="http://schemas.microsoft.com/office/powerpoint/2010/main" val="10329139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86000" y="1472459"/>
            <a:ext cx="5893496" cy="2585323"/>
          </a:xfrm>
          <a:prstGeom prst="rect">
            <a:avLst/>
          </a:prstGeom>
        </p:spPr>
        <p:txBody>
          <a:bodyPr wrap="square">
            <a:spAutoFit/>
          </a:bodyPr>
          <a:lstStyle/>
          <a:p>
            <a:pPr marR="8100" algn="just" rtl="1"/>
            <a:r>
              <a:rPr lang="ar-QA" dirty="0">
                <a:solidFill>
                  <a:srgbClr val="7C0040"/>
                </a:solidFill>
                <a:latin typeface="Times New Roman"/>
                <a:cs typeface="Tahoma"/>
              </a:rPr>
              <a:t>جـ -  يمكنكم تحضير جميع متطلبات التسجيل والدخول على الرابط والبدء في عملية التسجيل بعد الحصول على اسم المستخدم والرقم السري .</a:t>
            </a:r>
          </a:p>
          <a:p>
            <a:pPr marR="8100" algn="just" rtl="1"/>
            <a:endParaRPr lang="ar-QA" dirty="0">
              <a:solidFill>
                <a:srgbClr val="7C0040"/>
              </a:solidFill>
              <a:latin typeface="Times New Roman"/>
              <a:cs typeface="Tahoma"/>
            </a:endParaRPr>
          </a:p>
          <a:p>
            <a:pPr marR="8100" algn="just" rtl="1"/>
            <a:r>
              <a:rPr lang="ar-QA" dirty="0" smtClean="0">
                <a:solidFill>
                  <a:srgbClr val="7C0040"/>
                </a:solidFill>
                <a:latin typeface="Times New Roman"/>
                <a:cs typeface="Tahoma"/>
              </a:rPr>
              <a:t>د </a:t>
            </a:r>
            <a:r>
              <a:rPr lang="ar-QA" dirty="0">
                <a:solidFill>
                  <a:srgbClr val="7C0040"/>
                </a:solidFill>
                <a:latin typeface="Times New Roman"/>
                <a:cs typeface="Tahoma"/>
              </a:rPr>
              <a:t>-  بعد الانتهاء من عملية التسجيل بنجاح سنقوم بإرسال ملف على بريدكم الإلكتروني المعتمد متضمناً استمارة التسجيل مع الشروط والاحكام يرجى طباعتها واعتمادها وإعادة إرسالها لمعرض قطر المهني  على البريد الالكتروني:</a:t>
            </a:r>
          </a:p>
          <a:p>
            <a:pPr marR="8100" algn="just" rtl="1"/>
            <a:r>
              <a:rPr lang="en-US" dirty="0">
                <a:solidFill>
                  <a:srgbClr val="7C0040"/>
                </a:solidFill>
              </a:rPr>
              <a:t>qcfregistration@qf.org.qa</a:t>
            </a:r>
            <a:endParaRPr lang="ar-QA" dirty="0">
              <a:solidFill>
                <a:srgbClr val="7C0040"/>
              </a:solidFill>
              <a:latin typeface="Times New Roman"/>
              <a:cs typeface="Tahoma"/>
            </a:endParaRPr>
          </a:p>
        </p:txBody>
      </p:sp>
    </p:spTree>
    <p:extLst>
      <p:ext uri="{BB962C8B-B14F-4D97-AF65-F5344CB8AC3E}">
        <p14:creationId xmlns:p14="http://schemas.microsoft.com/office/powerpoint/2010/main" val="40594891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86000" y="1645019"/>
            <a:ext cx="5755710" cy="2677656"/>
          </a:xfrm>
          <a:prstGeom prst="rect">
            <a:avLst/>
          </a:prstGeom>
        </p:spPr>
        <p:txBody>
          <a:bodyPr wrap="square">
            <a:spAutoFit/>
          </a:bodyPr>
          <a:lstStyle/>
          <a:p>
            <a:pPr algn="just" rtl="1"/>
            <a:r>
              <a:rPr lang="ar-QA" dirty="0">
                <a:solidFill>
                  <a:srgbClr val="7C0040"/>
                </a:solidFill>
                <a:latin typeface="Verdana"/>
                <a:cs typeface="Tahoma"/>
              </a:rPr>
              <a:t>قبل البدء بتعبئة طلب الاشتراك يرجى تحضير ما يلي :</a:t>
            </a:r>
          </a:p>
          <a:p>
            <a:pPr algn="just" rtl="1"/>
            <a:endParaRPr lang="ar-QA" dirty="0">
              <a:solidFill>
                <a:srgbClr val="7C0040"/>
              </a:solidFill>
              <a:latin typeface="Verdana"/>
              <a:cs typeface="Tahoma"/>
            </a:endParaRPr>
          </a:p>
          <a:p>
            <a:pPr algn="just" rtl="1"/>
            <a:r>
              <a:rPr lang="ar-QA" dirty="0">
                <a:solidFill>
                  <a:srgbClr val="7C0040"/>
                </a:solidFill>
                <a:latin typeface="Verdana"/>
                <a:cs typeface="Tahoma"/>
              </a:rPr>
              <a:t>	•	نسخة واضحة من قيد المنشأة بصيغة </a:t>
            </a:r>
            <a:r>
              <a:rPr lang="en-US" dirty="0">
                <a:solidFill>
                  <a:srgbClr val="7C0040"/>
                </a:solidFill>
                <a:latin typeface="Verdana"/>
                <a:cs typeface="Tahoma"/>
              </a:rPr>
              <a:t>PDF</a:t>
            </a:r>
            <a:r>
              <a:rPr lang="ar-QA" dirty="0">
                <a:solidFill>
                  <a:srgbClr val="7C0040"/>
                </a:solidFill>
                <a:latin typeface="Verdana"/>
                <a:cs typeface="Tahoma"/>
              </a:rPr>
              <a:t>ويجب أن يكون حجمه أقل من 5 </a:t>
            </a:r>
            <a:r>
              <a:rPr lang="en-US" dirty="0">
                <a:solidFill>
                  <a:srgbClr val="7C0040"/>
                </a:solidFill>
                <a:latin typeface="Verdana"/>
                <a:cs typeface="Tahoma"/>
              </a:rPr>
              <a:t>MB</a:t>
            </a:r>
          </a:p>
          <a:p>
            <a:pPr algn="just" rtl="1"/>
            <a:r>
              <a:rPr lang="en-US" dirty="0">
                <a:solidFill>
                  <a:srgbClr val="7C0040"/>
                </a:solidFill>
                <a:latin typeface="Verdana"/>
              </a:rPr>
              <a:t>	•	</a:t>
            </a:r>
            <a:r>
              <a:rPr lang="ar-QA" dirty="0">
                <a:solidFill>
                  <a:srgbClr val="7C0040"/>
                </a:solidFill>
                <a:latin typeface="Verdana"/>
                <a:cs typeface="Tahoma"/>
              </a:rPr>
              <a:t>شعار الجهة في صورة رقمية قابلة للتحرير عالية الجودة (بصيغة برنامج</a:t>
            </a:r>
            <a:r>
              <a:rPr lang="en-US" dirty="0">
                <a:solidFill>
                  <a:srgbClr val="7C0040"/>
                </a:solidFill>
                <a:latin typeface="Verdana"/>
                <a:cs typeface="Tahoma"/>
              </a:rPr>
              <a:t>Ai ,Illustrator </a:t>
            </a:r>
            <a:r>
              <a:rPr lang="ar-QA" dirty="0">
                <a:solidFill>
                  <a:srgbClr val="7C0040"/>
                </a:solidFill>
                <a:latin typeface="Verdana"/>
                <a:cs typeface="Tahoma"/>
              </a:rPr>
              <a:t>وحجمه أقل من </a:t>
            </a:r>
            <a:r>
              <a:rPr lang="en-US" dirty="0">
                <a:solidFill>
                  <a:srgbClr val="7C0040"/>
                </a:solidFill>
                <a:latin typeface="Verdana"/>
                <a:cs typeface="Tahoma"/>
              </a:rPr>
              <a:t>5 MB</a:t>
            </a:r>
          </a:p>
          <a:p>
            <a:pPr marR="0" algn="just" rtl="1"/>
            <a:endParaRPr lang="ar-QA" dirty="0">
              <a:solidFill>
                <a:srgbClr val="7C0040"/>
              </a:solidFill>
              <a:latin typeface="Verdana"/>
              <a:cs typeface="Tahoma"/>
            </a:endParaRPr>
          </a:p>
          <a:p>
            <a:pPr lvl="1" algn="just"/>
            <a:endParaRPr lang="en-US" dirty="0">
              <a:solidFill>
                <a:srgbClr val="7C0040"/>
              </a:solidFill>
              <a:latin typeface="Verdana"/>
            </a:endParaRPr>
          </a:p>
        </p:txBody>
      </p:sp>
    </p:spTree>
    <p:extLst>
      <p:ext uri="{BB962C8B-B14F-4D97-AF65-F5344CB8AC3E}">
        <p14:creationId xmlns:p14="http://schemas.microsoft.com/office/powerpoint/2010/main" val="202886088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160739" y="1374366"/>
            <a:ext cx="6444641" cy="4154984"/>
          </a:xfrm>
          <a:prstGeom prst="rect">
            <a:avLst/>
          </a:prstGeom>
        </p:spPr>
        <p:txBody>
          <a:bodyPr wrap="square">
            <a:spAutoFit/>
          </a:bodyPr>
          <a:lstStyle/>
          <a:p>
            <a:pPr algn="just" rtl="1"/>
            <a:r>
              <a:rPr lang="ar-QA" sz="2000" dirty="0">
                <a:solidFill>
                  <a:srgbClr val="7C0040"/>
                </a:solidFill>
                <a:latin typeface="Verdana"/>
                <a:cs typeface="Tahoma"/>
              </a:rPr>
              <a:t>•	</a:t>
            </a:r>
            <a:r>
              <a:rPr lang="ar-QA" sz="2400" b="1" dirty="0">
                <a:solidFill>
                  <a:srgbClr val="7C0040"/>
                </a:solidFill>
                <a:latin typeface="Verdana"/>
                <a:cs typeface="Tahoma"/>
              </a:rPr>
              <a:t>للفئة الماسية واللؤلؤية </a:t>
            </a:r>
            <a:r>
              <a:rPr lang="ar-QA" sz="2400" b="1" dirty="0" smtClean="0">
                <a:solidFill>
                  <a:srgbClr val="7C0040"/>
                </a:solidFill>
                <a:latin typeface="Verdana"/>
                <a:cs typeface="Tahoma"/>
              </a:rPr>
              <a:t>والذهبية:  </a:t>
            </a:r>
            <a:r>
              <a:rPr lang="ar-QA" sz="2000" dirty="0">
                <a:solidFill>
                  <a:srgbClr val="7C0040"/>
                </a:solidFill>
                <a:latin typeface="Verdana"/>
                <a:cs typeface="Tahoma"/>
              </a:rPr>
              <a:t>نبذة  </a:t>
            </a:r>
            <a:r>
              <a:rPr lang="ar-QA" sz="2000" dirty="0" smtClean="0">
                <a:solidFill>
                  <a:srgbClr val="7C0040"/>
                </a:solidFill>
                <a:latin typeface="Verdana"/>
                <a:cs typeface="Tahoma"/>
              </a:rPr>
              <a:t>خاصة </a:t>
            </a:r>
            <a:r>
              <a:rPr lang="ar-QA" sz="2000" dirty="0">
                <a:solidFill>
                  <a:srgbClr val="7C0040"/>
                </a:solidFill>
                <a:latin typeface="Verdana"/>
                <a:cs typeface="Tahoma"/>
              </a:rPr>
              <a:t>عن الجهة باللغة العربية (بصيغة برنامج </a:t>
            </a:r>
            <a:r>
              <a:rPr lang="en-US" sz="2000" dirty="0">
                <a:solidFill>
                  <a:srgbClr val="7C0040"/>
                </a:solidFill>
                <a:latin typeface="Verdana"/>
                <a:cs typeface="Tahoma"/>
              </a:rPr>
              <a:t>MS Word) </a:t>
            </a:r>
            <a:r>
              <a:rPr lang="ar-QA" sz="2000" dirty="0">
                <a:solidFill>
                  <a:srgbClr val="7C0040"/>
                </a:solidFill>
                <a:latin typeface="Verdana"/>
                <a:cs typeface="Tahoma"/>
              </a:rPr>
              <a:t>حسب الآتي : - </a:t>
            </a:r>
          </a:p>
          <a:p>
            <a:pPr algn="just" rtl="1"/>
            <a:r>
              <a:rPr lang="ar-QA" sz="2000" dirty="0">
                <a:solidFill>
                  <a:srgbClr val="7C0040"/>
                </a:solidFill>
                <a:latin typeface="Verdana"/>
                <a:cs typeface="Tahoma"/>
              </a:rPr>
              <a:t>الفئة الماسية   : لا تتجاوز النبذة الـ 250 كلمة  .</a:t>
            </a:r>
          </a:p>
          <a:p>
            <a:pPr algn="just" rtl="1"/>
            <a:r>
              <a:rPr lang="ar-QA" sz="2000" dirty="0">
                <a:solidFill>
                  <a:srgbClr val="7C0040"/>
                </a:solidFill>
                <a:latin typeface="Verdana"/>
                <a:cs typeface="Tahoma"/>
              </a:rPr>
              <a:t>الفئة اللؤلؤية  : لا تتجاوز النبذة الـ 150 كلمة  .</a:t>
            </a:r>
          </a:p>
          <a:p>
            <a:pPr algn="just" rtl="1"/>
            <a:r>
              <a:rPr lang="ar-QA" sz="2000" dirty="0">
                <a:solidFill>
                  <a:srgbClr val="7C0040"/>
                </a:solidFill>
                <a:latin typeface="Verdana"/>
                <a:cs typeface="Tahoma"/>
              </a:rPr>
              <a:t>الفئة الذهبية   : لا تتجاوز النبذة الـ 75   كلمة  .</a:t>
            </a:r>
          </a:p>
          <a:p>
            <a:pPr algn="just" rtl="1"/>
            <a:endParaRPr lang="ar-QA" sz="2000" dirty="0">
              <a:solidFill>
                <a:srgbClr val="7C0040"/>
              </a:solidFill>
              <a:latin typeface="Verdana"/>
              <a:cs typeface="Tahoma"/>
            </a:endParaRPr>
          </a:p>
          <a:p>
            <a:pPr algn="just" rtl="1"/>
            <a:r>
              <a:rPr lang="ar-QA" sz="2000" dirty="0">
                <a:solidFill>
                  <a:srgbClr val="7C0040"/>
                </a:solidFill>
                <a:latin typeface="Verdana"/>
                <a:cs typeface="Tahoma"/>
              </a:rPr>
              <a:t>	تسجيل الاشتراك كعارض (عند الرغبة في الاشتراك كعارض فقط) أو كعارض راعي (في حال الرغبة في رعاية أي من الأنشطة)، حيث لا يمكن تسجيل طلبات الرعاية من جهة غير عارضة.</a:t>
            </a:r>
          </a:p>
          <a:p>
            <a:pPr marR="8100" algn="just" rtl="1"/>
            <a:endParaRPr lang="en-US" sz="2000" dirty="0">
              <a:solidFill>
                <a:srgbClr val="7C0040"/>
              </a:solidFill>
              <a:latin typeface="Verdana"/>
            </a:endParaRPr>
          </a:p>
          <a:p>
            <a:pPr marR="8100" algn="just" rtl="1"/>
            <a:endParaRPr lang="en-US" sz="2000" dirty="0">
              <a:solidFill>
                <a:srgbClr val="7C0040"/>
              </a:solidFill>
              <a:latin typeface="Verdana"/>
            </a:endParaRPr>
          </a:p>
        </p:txBody>
      </p:sp>
    </p:spTree>
    <p:extLst>
      <p:ext uri="{BB962C8B-B14F-4D97-AF65-F5344CB8AC3E}">
        <p14:creationId xmlns:p14="http://schemas.microsoft.com/office/powerpoint/2010/main" val="22189082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463420" y="1528908"/>
            <a:ext cx="6466115" cy="3970318"/>
          </a:xfrm>
          <a:prstGeom prst="rect">
            <a:avLst/>
          </a:prstGeom>
        </p:spPr>
        <p:txBody>
          <a:bodyPr wrap="square">
            <a:spAutoFit/>
          </a:bodyPr>
          <a:lstStyle/>
          <a:p>
            <a:pPr marR="8100" algn="just" rtl="1">
              <a:buSzPts val="1900"/>
              <a:buFont typeface="Wingdings 2"/>
              <a:buChar char=""/>
            </a:pPr>
            <a:r>
              <a:rPr lang="ar-QA" dirty="0">
                <a:solidFill>
                  <a:srgbClr val="7C0040"/>
                </a:solidFill>
                <a:latin typeface="Times New Roman"/>
                <a:cs typeface="Tahoma"/>
              </a:rPr>
              <a:t>. سيتم إعلام الجهة عن أهلية الجهة للمشاركة في العرض أو توفر أو عدم توفر الباقة المختارة (في حال عدم التوفر يمكن التغيير أو الانتظار) </a:t>
            </a:r>
          </a:p>
          <a:p>
            <a:pPr marR="8100" algn="just" rtl="1"/>
            <a:endParaRPr lang="ar-QA" dirty="0">
              <a:solidFill>
                <a:srgbClr val="7C0040"/>
              </a:solidFill>
              <a:latin typeface="Times New Roman"/>
              <a:cs typeface="Tahoma"/>
            </a:endParaRPr>
          </a:p>
          <a:p>
            <a:pPr marR="8100" algn="just" rtl="1">
              <a:buSzPts val="1900"/>
              <a:buFont typeface="Wingdings 2"/>
              <a:buChar char=""/>
            </a:pPr>
            <a:r>
              <a:rPr lang="ar-QA" dirty="0">
                <a:solidFill>
                  <a:srgbClr val="7C0040"/>
                </a:solidFill>
                <a:latin typeface="Times New Roman"/>
                <a:cs typeface="Tahoma"/>
              </a:rPr>
              <a:t>   4. سيتم التواصل مع الجهة خلال أسبوع من تقديم استمارة التسجيل و نموذج الشروط و الاحكام لاستلام الفاتورة و عقد المشاركة من مكتب التسجيل. </a:t>
            </a:r>
          </a:p>
          <a:p>
            <a:pPr marR="8100" algn="just" rtl="1"/>
            <a:endParaRPr lang="ar-QA" dirty="0">
              <a:solidFill>
                <a:srgbClr val="7C0040"/>
              </a:solidFill>
              <a:latin typeface="Times New Roman"/>
              <a:cs typeface="Tahoma"/>
            </a:endParaRPr>
          </a:p>
          <a:p>
            <a:pPr marR="8100" algn="just" rtl="1">
              <a:buSzPts val="1900"/>
              <a:buFont typeface="Wingdings 2"/>
              <a:buChar char=""/>
            </a:pPr>
            <a:r>
              <a:rPr lang="ar-QA" dirty="0">
                <a:solidFill>
                  <a:srgbClr val="7C0040"/>
                </a:solidFill>
                <a:latin typeface="Times New Roman"/>
                <a:cs typeface="Tahoma"/>
              </a:rPr>
              <a:t> 5.  يجب تسديد قيمة المشاركة/الرعاية خلال (10) أيام عمل من تاريخ استلام الفاتورة. </a:t>
            </a:r>
          </a:p>
          <a:p>
            <a:pPr marR="8100" algn="just" rtl="1"/>
            <a:endParaRPr lang="ar-QA" dirty="0">
              <a:solidFill>
                <a:srgbClr val="7C0040"/>
              </a:solidFill>
              <a:latin typeface="Times New Roman"/>
              <a:cs typeface="Tahoma"/>
            </a:endParaRPr>
          </a:p>
          <a:p>
            <a:pPr marR="8100" algn="just" rtl="1">
              <a:buSzPts val="1900"/>
              <a:buFont typeface="Wingdings 2"/>
              <a:buChar char=""/>
            </a:pPr>
            <a:r>
              <a:rPr lang="ar-QA" dirty="0">
                <a:solidFill>
                  <a:srgbClr val="7C0040"/>
                </a:solidFill>
                <a:latin typeface="Times New Roman"/>
                <a:cs typeface="Tahoma"/>
              </a:rPr>
              <a:t>6. تسلم نسخة العقد (موقعة ومختومة) مرفقة بإشعار الدفع إلى مكتب التسجيل. </a:t>
            </a:r>
          </a:p>
          <a:p>
            <a:pPr algn="just"/>
            <a:endParaRPr lang="en-US" dirty="0">
              <a:solidFill>
                <a:srgbClr val="7C0040"/>
              </a:solidFill>
              <a:latin typeface="Verdana"/>
            </a:endParaRPr>
          </a:p>
        </p:txBody>
      </p:sp>
    </p:spTree>
    <p:extLst>
      <p:ext uri="{BB962C8B-B14F-4D97-AF65-F5344CB8AC3E}">
        <p14:creationId xmlns:p14="http://schemas.microsoft.com/office/powerpoint/2010/main" val="38285477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1600201" y="2525799"/>
            <a:ext cx="7015160" cy="1015663"/>
          </a:xfrm>
          <a:prstGeom prst="rect">
            <a:avLst/>
          </a:prstGeom>
          <a:noFill/>
        </p:spPr>
        <p:txBody>
          <a:bodyPr wrap="square" rtlCol="0">
            <a:spAutoFit/>
          </a:bodyPr>
          <a:lstStyle/>
          <a:p>
            <a:pPr algn="just" rtl="1"/>
            <a:r>
              <a:rPr lang="ar-SA" sz="2000" dirty="0" smtClean="0">
                <a:solidFill>
                  <a:srgbClr val="7C0040"/>
                </a:solidFill>
                <a:latin typeface="Times New Roman"/>
                <a:cs typeface="Tahoma"/>
              </a:rPr>
              <a:t>تحقيق </a:t>
            </a:r>
            <a:r>
              <a:rPr lang="ar-SA" sz="2000" dirty="0">
                <a:solidFill>
                  <a:srgbClr val="7C0040"/>
                </a:solidFill>
                <a:latin typeface="Times New Roman"/>
                <a:cs typeface="Tahoma"/>
              </a:rPr>
              <a:t>ال</a:t>
            </a:r>
            <a:r>
              <a:rPr lang="ar-QA" sz="2000" dirty="0">
                <a:solidFill>
                  <a:srgbClr val="7C0040"/>
                </a:solidFill>
                <a:latin typeface="Times New Roman"/>
                <a:cs typeface="Tahoma"/>
              </a:rPr>
              <a:t>ا</a:t>
            </a:r>
            <a:r>
              <a:rPr lang="ar-SA" sz="2000" dirty="0">
                <a:solidFill>
                  <a:srgbClr val="7C0040"/>
                </a:solidFill>
                <a:latin typeface="Times New Roman"/>
                <a:cs typeface="Tahoma"/>
              </a:rPr>
              <a:t>طمئنان للمواطن القطري من خلال توفير ال</a:t>
            </a:r>
            <a:r>
              <a:rPr lang="ar-QA" sz="2000" dirty="0">
                <a:solidFill>
                  <a:srgbClr val="7C0040"/>
                </a:solidFill>
                <a:latin typeface="Times New Roman"/>
                <a:cs typeface="Tahoma"/>
              </a:rPr>
              <a:t>ا</a:t>
            </a:r>
            <a:r>
              <a:rPr lang="ar-SA" sz="2000" dirty="0">
                <a:solidFill>
                  <a:srgbClr val="7C0040"/>
                </a:solidFill>
                <a:latin typeface="Times New Roman"/>
                <a:cs typeface="Tahoma"/>
              </a:rPr>
              <a:t>ستقرار الوظيفي والتطوير المهني الذي يؤدي لتوظيف  قدراته ومهاراته بكفاءة وفعالية في قطاعات العمل المختلفة في الدولة</a:t>
            </a:r>
            <a:r>
              <a:rPr lang="en-US" sz="2000" dirty="0">
                <a:solidFill>
                  <a:srgbClr val="7C0040"/>
                </a:solidFill>
                <a:latin typeface="Times New Roman"/>
                <a:cs typeface="Tahoma"/>
              </a:rPr>
              <a:t>.</a:t>
            </a:r>
          </a:p>
        </p:txBody>
      </p:sp>
      <p:sp>
        <p:nvSpPr>
          <p:cNvPr id="3" name="TextBox 2"/>
          <p:cNvSpPr txBox="1"/>
          <p:nvPr/>
        </p:nvSpPr>
        <p:spPr>
          <a:xfrm>
            <a:off x="3306872" y="1653436"/>
            <a:ext cx="3206662" cy="584775"/>
          </a:xfrm>
          <a:prstGeom prst="rect">
            <a:avLst/>
          </a:prstGeom>
          <a:noFill/>
        </p:spPr>
        <p:txBody>
          <a:bodyPr wrap="square" rtlCol="0">
            <a:spAutoFit/>
          </a:bodyPr>
          <a:lstStyle/>
          <a:p>
            <a:pPr algn="ctr" defTabSz="457200" rtl="1"/>
            <a:r>
              <a:rPr lang="ar-QA" sz="3200" b="1" dirty="0" smtClean="0">
                <a:solidFill>
                  <a:srgbClr val="7C0040"/>
                </a:solidFill>
              </a:rPr>
              <a:t>الرؤية</a:t>
            </a:r>
            <a:endParaRPr lang="en-US" sz="3200" b="1" dirty="0">
              <a:solidFill>
                <a:srgbClr val="7C0040"/>
              </a:solidFill>
            </a:endParaRPr>
          </a:p>
        </p:txBody>
      </p:sp>
    </p:spTree>
    <p:extLst>
      <p:ext uri="{BB962C8B-B14F-4D97-AF65-F5344CB8AC3E}">
        <p14:creationId xmlns:p14="http://schemas.microsoft.com/office/powerpoint/2010/main" val="7115943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86000" y="1705451"/>
            <a:ext cx="6299860" cy="2862322"/>
          </a:xfrm>
          <a:prstGeom prst="rect">
            <a:avLst/>
          </a:prstGeom>
        </p:spPr>
        <p:txBody>
          <a:bodyPr wrap="square">
            <a:spAutoFit/>
          </a:bodyPr>
          <a:lstStyle/>
          <a:p>
            <a:pPr marR="8100" algn="just" rtl="1">
              <a:buSzPts val="2200"/>
              <a:buFont typeface="Wingdings 2"/>
              <a:buChar char=""/>
            </a:pPr>
            <a:r>
              <a:rPr lang="ar-QA" dirty="0">
                <a:solidFill>
                  <a:srgbClr val="7C0040"/>
                </a:solidFill>
                <a:latin typeface="Times New Roman"/>
                <a:cs typeface="Tahoma"/>
              </a:rPr>
              <a:t>7. سيتم إشعار الجهة بإتمام عملية التسجيل. </a:t>
            </a:r>
          </a:p>
          <a:p>
            <a:pPr marR="8100" algn="just" rtl="1"/>
            <a:endParaRPr lang="ar-QA" dirty="0">
              <a:solidFill>
                <a:srgbClr val="7C0040"/>
              </a:solidFill>
              <a:latin typeface="Times New Roman"/>
              <a:cs typeface="Tahoma"/>
            </a:endParaRPr>
          </a:p>
          <a:p>
            <a:pPr marR="8100" algn="just" rtl="1">
              <a:buSzPts val="2200"/>
              <a:buFont typeface="Wingdings 2"/>
              <a:buChar char=""/>
            </a:pPr>
            <a:r>
              <a:rPr lang="ar-QA" dirty="0">
                <a:solidFill>
                  <a:srgbClr val="7C0040"/>
                </a:solidFill>
                <a:latin typeface="Times New Roman"/>
                <a:cs typeface="Tahoma"/>
              </a:rPr>
              <a:t>8. ينتج عن عدم إتباع الخطوات الموضحة أعلاه خلال الفترة المحددة إلغاء طلب الاشتراك أو عدم ضمان الحصول على الباقة المختارة.</a:t>
            </a:r>
          </a:p>
          <a:p>
            <a:pPr marR="8100" algn="just" rtl="1"/>
            <a:endParaRPr lang="ar-QA" dirty="0">
              <a:solidFill>
                <a:srgbClr val="7C0040"/>
              </a:solidFill>
              <a:latin typeface="Times New Roman"/>
              <a:cs typeface="Tahoma"/>
            </a:endParaRPr>
          </a:p>
          <a:p>
            <a:pPr marR="8100" algn="just" rtl="1">
              <a:buSzPts val="2200"/>
              <a:buFont typeface="Wingdings 2"/>
              <a:buChar char=""/>
            </a:pPr>
            <a:r>
              <a:rPr lang="ar-QA" dirty="0">
                <a:solidFill>
                  <a:srgbClr val="7C0040"/>
                </a:solidFill>
                <a:latin typeface="Times New Roman"/>
                <a:cs typeface="Tahoma"/>
              </a:rPr>
              <a:t>لمزيد من المعلومات يرجى الاطلاع على  الموقع</a:t>
            </a:r>
            <a:r>
              <a:rPr lang="en-US" dirty="0">
                <a:solidFill>
                  <a:srgbClr val="7C0040"/>
                </a:solidFill>
                <a:latin typeface="Times New Roman"/>
                <a:cs typeface="Tahoma"/>
              </a:rPr>
              <a:t> </a:t>
            </a:r>
            <a:r>
              <a:rPr lang="ar-QA" dirty="0">
                <a:solidFill>
                  <a:srgbClr val="7C0040"/>
                </a:solidFill>
                <a:latin typeface="Times New Roman"/>
                <a:cs typeface="Tahoma"/>
              </a:rPr>
              <a:t>الالكتروني  </a:t>
            </a:r>
            <a:br>
              <a:rPr lang="ar-QA" dirty="0">
                <a:solidFill>
                  <a:srgbClr val="7C0040"/>
                </a:solidFill>
                <a:latin typeface="Times New Roman"/>
                <a:cs typeface="Tahoma"/>
              </a:rPr>
            </a:br>
            <a:endParaRPr lang="ar-QA" dirty="0">
              <a:solidFill>
                <a:srgbClr val="7C0040"/>
              </a:solidFill>
              <a:latin typeface="Times New Roman"/>
              <a:cs typeface="Tahoma"/>
            </a:endParaRPr>
          </a:p>
          <a:p>
            <a:pPr marR="8100" algn="just" rtl="1">
              <a:buSzPts val="2200"/>
              <a:buFont typeface="Wingdings 2"/>
              <a:buChar char=""/>
            </a:pPr>
            <a:r>
              <a:rPr lang="ar-QA" dirty="0">
                <a:solidFill>
                  <a:srgbClr val="7C0040"/>
                </a:solidFill>
                <a:latin typeface="Times New Roman"/>
                <a:cs typeface="Tahoma"/>
              </a:rPr>
              <a:t> </a:t>
            </a:r>
            <a:r>
              <a:rPr lang="en-US" dirty="0">
                <a:solidFill>
                  <a:srgbClr val="7C0040"/>
                </a:solidFill>
                <a:latin typeface="Times New Roman"/>
                <a:cs typeface="Tahoma"/>
              </a:rPr>
              <a:t>www.qatarcareerfair.com.qa</a:t>
            </a:r>
          </a:p>
          <a:p>
            <a:pPr algn="just"/>
            <a:endParaRPr lang="en-US" dirty="0">
              <a:solidFill>
                <a:srgbClr val="7C0040"/>
              </a:solidFill>
              <a:latin typeface="Verdana"/>
            </a:endParaRPr>
          </a:p>
        </p:txBody>
      </p:sp>
    </p:spTree>
    <p:extLst>
      <p:ext uri="{BB962C8B-B14F-4D97-AF65-F5344CB8AC3E}">
        <p14:creationId xmlns:p14="http://schemas.microsoft.com/office/powerpoint/2010/main" val="149044997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86000" y="1705451"/>
            <a:ext cx="6299860" cy="307777"/>
          </a:xfrm>
          <a:prstGeom prst="rect">
            <a:avLst/>
          </a:prstGeom>
        </p:spPr>
        <p:txBody>
          <a:bodyPr wrap="square">
            <a:spAutoFit/>
          </a:bodyPr>
          <a:lstStyle/>
          <a:p>
            <a:pPr algn="just" defTabSz="457200"/>
            <a:endParaRPr lang="en-US" sz="1400" dirty="0">
              <a:solidFill>
                <a:prstClr val="black"/>
              </a:solidFill>
            </a:endParaRPr>
          </a:p>
        </p:txBody>
      </p:sp>
      <p:pic>
        <p:nvPicPr>
          <p:cNvPr id="1027" name="Picture 3" descr="C:\Users\nabdelnour\Desktop\Picture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9674" y="1391244"/>
            <a:ext cx="5549240" cy="49959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324963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86000" y="1705451"/>
            <a:ext cx="6299860" cy="307777"/>
          </a:xfrm>
          <a:prstGeom prst="rect">
            <a:avLst/>
          </a:prstGeom>
        </p:spPr>
        <p:txBody>
          <a:bodyPr wrap="square">
            <a:spAutoFit/>
          </a:bodyPr>
          <a:lstStyle/>
          <a:p>
            <a:pPr algn="just" defTabSz="457200"/>
            <a:endParaRPr lang="en-US" sz="1400" dirty="0">
              <a:solidFill>
                <a:prstClr val="black"/>
              </a:solidFill>
            </a:endParaRPr>
          </a:p>
        </p:txBody>
      </p:sp>
      <p:pic>
        <p:nvPicPr>
          <p:cNvPr id="2050" name="Picture 2" descr="C:\Users\nabdelnour\Desktop\Picture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3220" y="1134410"/>
            <a:ext cx="6082640" cy="5034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49505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86000" y="1705451"/>
            <a:ext cx="6299860" cy="307777"/>
          </a:xfrm>
          <a:prstGeom prst="rect">
            <a:avLst/>
          </a:prstGeom>
        </p:spPr>
        <p:txBody>
          <a:bodyPr wrap="square">
            <a:spAutoFit/>
          </a:bodyPr>
          <a:lstStyle/>
          <a:p>
            <a:pPr algn="just" defTabSz="457200"/>
            <a:endParaRPr lang="en-US" sz="1400" dirty="0">
              <a:solidFill>
                <a:prstClr val="black"/>
              </a:solidFill>
            </a:endParaRPr>
          </a:p>
        </p:txBody>
      </p:sp>
      <p:pic>
        <p:nvPicPr>
          <p:cNvPr id="3074" name="Picture 2" descr="C:\Users\nabdelnour\Desktop\Picture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2225" y="1208088"/>
            <a:ext cx="6267450" cy="4956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31711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86000" y="1705451"/>
            <a:ext cx="6299860" cy="307777"/>
          </a:xfrm>
          <a:prstGeom prst="rect">
            <a:avLst/>
          </a:prstGeom>
        </p:spPr>
        <p:txBody>
          <a:bodyPr wrap="square">
            <a:spAutoFit/>
          </a:bodyPr>
          <a:lstStyle/>
          <a:p>
            <a:pPr algn="just" defTabSz="457200"/>
            <a:endParaRPr lang="en-US" sz="1400" dirty="0">
              <a:solidFill>
                <a:prstClr val="black"/>
              </a:solidFill>
            </a:endParaRPr>
          </a:p>
        </p:txBody>
      </p:sp>
      <p:pic>
        <p:nvPicPr>
          <p:cNvPr id="4098" name="Picture 2" descr="C:\Users\nabdelnour\Desktop\Picture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7013" y="1309688"/>
            <a:ext cx="5929312" cy="46358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364955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86000" y="1705451"/>
            <a:ext cx="6299860" cy="307777"/>
          </a:xfrm>
          <a:prstGeom prst="rect">
            <a:avLst/>
          </a:prstGeom>
        </p:spPr>
        <p:txBody>
          <a:bodyPr wrap="square">
            <a:spAutoFit/>
          </a:bodyPr>
          <a:lstStyle/>
          <a:p>
            <a:pPr algn="just" defTabSz="457200"/>
            <a:endParaRPr lang="en-US" sz="1400" dirty="0">
              <a:solidFill>
                <a:prstClr val="black"/>
              </a:solidFill>
            </a:endParaRPr>
          </a:p>
        </p:txBody>
      </p:sp>
      <p:pic>
        <p:nvPicPr>
          <p:cNvPr id="5122" name="Picture 2" descr="C:\Users\nabdelnour\Desktop\Picture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5998" y="1569493"/>
            <a:ext cx="6200775" cy="32017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225509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86000" y="1705451"/>
            <a:ext cx="6299860" cy="307777"/>
          </a:xfrm>
          <a:prstGeom prst="rect">
            <a:avLst/>
          </a:prstGeom>
        </p:spPr>
        <p:txBody>
          <a:bodyPr wrap="square">
            <a:spAutoFit/>
          </a:bodyPr>
          <a:lstStyle/>
          <a:p>
            <a:pPr algn="just" defTabSz="457200"/>
            <a:endParaRPr lang="en-US" sz="1400" dirty="0">
              <a:solidFill>
                <a:prstClr val="black"/>
              </a:solidFill>
            </a:endParaRPr>
          </a:p>
        </p:txBody>
      </p:sp>
      <p:pic>
        <p:nvPicPr>
          <p:cNvPr id="6146" name="Picture 2" descr="C:\Users\nabdelnour\Desktop\Picture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37058" y="1269242"/>
            <a:ext cx="6362700" cy="4135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90871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86000" y="1705451"/>
            <a:ext cx="6299860" cy="307777"/>
          </a:xfrm>
          <a:prstGeom prst="rect">
            <a:avLst/>
          </a:prstGeom>
        </p:spPr>
        <p:txBody>
          <a:bodyPr wrap="square">
            <a:spAutoFit/>
          </a:bodyPr>
          <a:lstStyle/>
          <a:p>
            <a:pPr algn="just" defTabSz="457200"/>
            <a:endParaRPr lang="en-US" sz="1400" dirty="0">
              <a:solidFill>
                <a:prstClr val="black"/>
              </a:solidFill>
            </a:endParaRPr>
          </a:p>
        </p:txBody>
      </p:sp>
      <p:pic>
        <p:nvPicPr>
          <p:cNvPr id="7170" name="Picture 2" descr="C:\Users\nabdelnour\Desktop\Picture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5925" y="1425575"/>
            <a:ext cx="6819900" cy="2481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877382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095499" y="1469678"/>
            <a:ext cx="6305551" cy="2308324"/>
          </a:xfrm>
          <a:prstGeom prst="rect">
            <a:avLst/>
          </a:prstGeom>
        </p:spPr>
        <p:txBody>
          <a:bodyPr wrap="square">
            <a:spAutoFit/>
          </a:bodyPr>
          <a:lstStyle/>
          <a:p>
            <a:pPr marR="8100" algn="just" rtl="1">
              <a:buSzPts val="2200"/>
              <a:buFont typeface="Wingdings 2"/>
              <a:buChar char=""/>
            </a:pPr>
            <a:r>
              <a:rPr lang="ar-QA" dirty="0">
                <a:solidFill>
                  <a:srgbClr val="7C0040"/>
                </a:solidFill>
                <a:latin typeface="Times New Roman"/>
                <a:cs typeface="Tahoma"/>
              </a:rPr>
              <a:t> تكون كل جهة مشاركة مسؤولة عن تصرفات موظفيها ومن يمثلها، ويجب أن تخصص شخصين على الأقل يتواجدان داخل الجناح الخاص بها خلال ساعات عمل المعرض</a:t>
            </a:r>
          </a:p>
          <a:p>
            <a:pPr marR="8100" algn="just" rtl="1"/>
            <a:endParaRPr lang="ar-QA" dirty="0">
              <a:solidFill>
                <a:srgbClr val="7C0040"/>
              </a:solidFill>
              <a:latin typeface="Times New Roman"/>
              <a:cs typeface="Tahoma"/>
            </a:endParaRPr>
          </a:p>
          <a:p>
            <a:pPr marR="8100" algn="just" rtl="1">
              <a:buSzPts val="2200"/>
              <a:buFont typeface="Wingdings 2"/>
              <a:buChar char=""/>
            </a:pPr>
            <a:r>
              <a:rPr lang="ar-QA" dirty="0">
                <a:solidFill>
                  <a:srgbClr val="7C0040"/>
                </a:solidFill>
                <a:latin typeface="Times New Roman"/>
                <a:cs typeface="Tahoma"/>
              </a:rPr>
              <a:t>يطلب الالتزام بالمظهر اللائق واللبس المحتشم</a:t>
            </a:r>
            <a:br>
              <a:rPr lang="ar-QA" dirty="0">
                <a:solidFill>
                  <a:srgbClr val="7C0040"/>
                </a:solidFill>
                <a:latin typeface="Times New Roman"/>
                <a:cs typeface="Tahoma"/>
              </a:rPr>
            </a:br>
            <a:r>
              <a:rPr lang="ar-QA" dirty="0">
                <a:solidFill>
                  <a:srgbClr val="7C0040"/>
                </a:solidFill>
                <a:latin typeface="Times New Roman"/>
                <a:cs typeface="Tahoma"/>
              </a:rPr>
              <a:t>إن حضور ورش العمل حول تفعيل مشاركة الجهة العارضة إلزامي لممثلي الجهات الّذين سيتواجدون على الأجنحة خلال أيام المعرض</a:t>
            </a:r>
            <a:endParaRPr lang="en-US" dirty="0">
              <a:solidFill>
                <a:srgbClr val="7C0040"/>
              </a:solidFill>
              <a:latin typeface="Times New Roman"/>
              <a:cs typeface="Tahoma"/>
            </a:endParaRPr>
          </a:p>
        </p:txBody>
      </p:sp>
    </p:spTree>
    <p:extLst>
      <p:ext uri="{BB962C8B-B14F-4D97-AF65-F5344CB8AC3E}">
        <p14:creationId xmlns:p14="http://schemas.microsoft.com/office/powerpoint/2010/main" val="36044225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194" name="Picture 2" descr="C:\Users\nabdelnour\Desktop\Picture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9324" y="1472910"/>
            <a:ext cx="6924675" cy="4405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34304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2292262" y="2141577"/>
            <a:ext cx="6237964" cy="2862322"/>
          </a:xfrm>
          <a:prstGeom prst="rect">
            <a:avLst/>
          </a:prstGeom>
        </p:spPr>
        <p:txBody>
          <a:bodyPr wrap="square">
            <a:spAutoFit/>
          </a:bodyPr>
          <a:lstStyle/>
          <a:p>
            <a:pPr algn="just" rtl="1"/>
            <a:r>
              <a:rPr lang="ar-SA" sz="2000" dirty="0" smtClean="0">
                <a:solidFill>
                  <a:srgbClr val="7C0040"/>
                </a:solidFill>
                <a:latin typeface="Times New Roman"/>
                <a:cs typeface="Tahoma"/>
              </a:rPr>
              <a:t> </a:t>
            </a:r>
            <a:r>
              <a:rPr lang="ar-SA" sz="2000" dirty="0">
                <a:solidFill>
                  <a:srgbClr val="7C0040"/>
                </a:solidFill>
                <a:latin typeface="Times New Roman"/>
                <a:cs typeface="Tahoma"/>
              </a:rPr>
              <a:t>العمل على توعية وإرشاد الشباب القطري من طلبة المدارس والمعاهد  والجامعات والخريجين والباحثين عن فرص مهنية وغيرهم، بخيارات التعليم والتوظيف والتدريب والتطوير المتوفرة في قطاعات الدولة المختلفة، وعلى دعم جهات العمل بالدولة لتحقيق خططها للموارد البشرية مما يسهم في تحقيق ركيزة التنمية البشرية في إطار رؤية قطر 2030.</a:t>
            </a:r>
            <a:endParaRPr lang="en-US" sz="2000" dirty="0">
              <a:solidFill>
                <a:srgbClr val="7C0040"/>
              </a:solidFill>
              <a:latin typeface="Times New Roman"/>
              <a:cs typeface="Tahoma"/>
            </a:endParaRPr>
          </a:p>
          <a:p>
            <a:pPr algn="just" rtl="1"/>
            <a:endParaRPr lang="en-US" sz="2000" dirty="0">
              <a:solidFill>
                <a:srgbClr val="7C0040"/>
              </a:solidFill>
              <a:latin typeface="Times New Roman"/>
            </a:endParaRPr>
          </a:p>
          <a:p>
            <a:pPr algn="just" rtl="1"/>
            <a:endParaRPr lang="en-US" sz="2000" dirty="0">
              <a:solidFill>
                <a:srgbClr val="7C0040"/>
              </a:solidFill>
              <a:latin typeface="Times New Roman"/>
            </a:endParaRPr>
          </a:p>
        </p:txBody>
      </p:sp>
      <p:sp>
        <p:nvSpPr>
          <p:cNvPr id="8" name="TextBox 7"/>
          <p:cNvSpPr txBox="1"/>
          <p:nvPr/>
        </p:nvSpPr>
        <p:spPr>
          <a:xfrm>
            <a:off x="2830882" y="1556802"/>
            <a:ext cx="3795385" cy="584775"/>
          </a:xfrm>
          <a:prstGeom prst="rect">
            <a:avLst/>
          </a:prstGeom>
          <a:noFill/>
        </p:spPr>
        <p:txBody>
          <a:bodyPr wrap="square" rtlCol="0">
            <a:spAutoFit/>
          </a:bodyPr>
          <a:lstStyle/>
          <a:p>
            <a:pPr algn="ctr" defTabSz="457200" rtl="1"/>
            <a:r>
              <a:rPr lang="ar-QA" sz="3200" b="1" dirty="0" smtClean="0">
                <a:solidFill>
                  <a:srgbClr val="7C0040"/>
                </a:solidFill>
              </a:rPr>
              <a:t>الرسالة</a:t>
            </a:r>
            <a:endParaRPr lang="en-US" sz="3200" b="1" dirty="0">
              <a:solidFill>
                <a:srgbClr val="7C0040"/>
              </a:solidFill>
            </a:endParaRPr>
          </a:p>
        </p:txBody>
      </p:sp>
    </p:spTree>
    <p:extLst>
      <p:ext uri="{BB962C8B-B14F-4D97-AF65-F5344CB8AC3E}">
        <p14:creationId xmlns:p14="http://schemas.microsoft.com/office/powerpoint/2010/main" val="272189557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921653" y="2597973"/>
            <a:ext cx="1848583" cy="1323439"/>
          </a:xfrm>
          <a:prstGeom prst="rect">
            <a:avLst/>
          </a:prstGeom>
        </p:spPr>
        <p:txBody>
          <a:bodyPr wrap="none">
            <a:spAutoFit/>
          </a:bodyPr>
          <a:lstStyle/>
          <a:p>
            <a:pPr algn="ctr" defTabSz="457200" rtl="1"/>
            <a:r>
              <a:rPr lang="ar-QA" sz="8000" dirty="0" smtClean="0">
                <a:solidFill>
                  <a:srgbClr val="7C0040"/>
                </a:solidFill>
              </a:rPr>
              <a:t>شكراً</a:t>
            </a:r>
            <a:endParaRPr lang="en-US" sz="8000" dirty="0">
              <a:solidFill>
                <a:prstClr val="black"/>
              </a:solidFill>
            </a:endParaRPr>
          </a:p>
        </p:txBody>
      </p:sp>
    </p:spTree>
    <p:extLst>
      <p:ext uri="{BB962C8B-B14F-4D97-AF65-F5344CB8AC3E}">
        <p14:creationId xmlns:p14="http://schemas.microsoft.com/office/powerpoint/2010/main" val="30304535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060530" y="2792683"/>
            <a:ext cx="6256751" cy="1077218"/>
          </a:xfrm>
          <a:prstGeom prst="rect">
            <a:avLst/>
          </a:prstGeom>
        </p:spPr>
        <p:txBody>
          <a:bodyPr wrap="square">
            <a:spAutoFit/>
          </a:bodyPr>
          <a:lstStyle/>
          <a:p>
            <a:pPr algn="ctr" rtl="1"/>
            <a:r>
              <a:rPr lang="en-US" sz="3200" b="1" dirty="0">
                <a:solidFill>
                  <a:srgbClr val="7C0040"/>
                </a:solidFill>
                <a:latin typeface="Times New Roman"/>
              </a:rPr>
              <a:t>	</a:t>
            </a:r>
            <a:r>
              <a:rPr lang="ar-QA" sz="3200" b="1" dirty="0">
                <a:solidFill>
                  <a:srgbClr val="7C0040"/>
                </a:solidFill>
                <a:latin typeface="Times New Roman"/>
                <a:cs typeface="Tahoma"/>
              </a:rPr>
              <a:t>تقرير العارضين في</a:t>
            </a:r>
          </a:p>
          <a:p>
            <a:pPr algn="ctr" rtl="1"/>
            <a:r>
              <a:rPr lang="ar-QA" sz="3200" b="1" dirty="0">
                <a:solidFill>
                  <a:srgbClr val="7C0040"/>
                </a:solidFill>
                <a:latin typeface="Times New Roman"/>
                <a:cs typeface="Tahoma"/>
              </a:rPr>
              <a:t> معرض قطر </a:t>
            </a:r>
            <a:r>
              <a:rPr lang="ar-QA" sz="3200" b="1" dirty="0" smtClean="0">
                <a:solidFill>
                  <a:srgbClr val="7C0040"/>
                </a:solidFill>
                <a:latin typeface="Times New Roman"/>
                <a:cs typeface="Tahoma"/>
              </a:rPr>
              <a:t>المهني 2013</a:t>
            </a:r>
            <a:endParaRPr lang="en-US" sz="3200" b="1" dirty="0">
              <a:solidFill>
                <a:srgbClr val="7C0040"/>
              </a:solidFill>
              <a:latin typeface="Times New Roman"/>
              <a:cs typeface="Tahoma"/>
            </a:endParaRPr>
          </a:p>
        </p:txBody>
      </p:sp>
    </p:spTree>
    <p:extLst>
      <p:ext uri="{BB962C8B-B14F-4D97-AF65-F5344CB8AC3E}">
        <p14:creationId xmlns:p14="http://schemas.microsoft.com/office/powerpoint/2010/main" val="4890274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026" name="Picture 2" descr="C:\Users\nabdelnour\Desktop\crop\Picture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3049" y="1023584"/>
            <a:ext cx="6490826" cy="58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505971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050" name="Picture 2" descr="C:\Users\nabdelnour\Desktop\crop\Picture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7480" y="1197595"/>
            <a:ext cx="6318156" cy="5561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168045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4" name="Picture 2" descr="C:\Users\nabdelnour\Desktop\crop\Picture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5529" y="1225696"/>
            <a:ext cx="6660108" cy="40570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22422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4098" name="Picture 2" descr="C:\Users\nabdelnour\Desktop\crop\Picture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8232" y="1207826"/>
            <a:ext cx="6905767" cy="46197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853642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31</TotalTime>
  <Words>294</Words>
  <Application>Microsoft Office PowerPoint</Application>
  <PresentationFormat>On-screen Show (4:3)</PresentationFormat>
  <Paragraphs>61</Paragraphs>
  <Slides>40</Slides>
  <Notes>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Qatar Foundation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Nadine Georges Abdel Nour</dc:creator>
  <cp:lastModifiedBy>Nadine Georges Abdel Nour</cp:lastModifiedBy>
  <cp:revision>4</cp:revision>
  <dcterms:created xsi:type="dcterms:W3CDTF">2013-09-26T08:52:09Z</dcterms:created>
  <dcterms:modified xsi:type="dcterms:W3CDTF">2013-09-29T05:57:17Z</dcterms:modified>
</cp:coreProperties>
</file>