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97" r:id="rId6"/>
    <p:sldId id="261" r:id="rId7"/>
    <p:sldId id="302" r:id="rId8"/>
    <p:sldId id="304" r:id="rId9"/>
    <p:sldId id="303" r:id="rId10"/>
    <p:sldId id="301" r:id="rId11"/>
    <p:sldId id="300" r:id="rId12"/>
    <p:sldId id="338"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306" r:id="rId29"/>
    <p:sldId id="315" r:id="rId30"/>
    <p:sldId id="314" r:id="rId31"/>
    <p:sldId id="313" r:id="rId32"/>
    <p:sldId id="312" r:id="rId33"/>
    <p:sldId id="311" r:id="rId34"/>
    <p:sldId id="310" r:id="rId35"/>
    <p:sldId id="309" r:id="rId36"/>
    <p:sldId id="308" r:id="rId37"/>
    <p:sldId id="307" r:id="rId38"/>
    <p:sldId id="318" r:id="rId39"/>
    <p:sldId id="317" r:id="rId40"/>
    <p:sldId id="316" r:id="rId41"/>
    <p:sldId id="322" r:id="rId42"/>
    <p:sldId id="321" r:id="rId43"/>
    <p:sldId id="320" r:id="rId44"/>
    <p:sldId id="319" r:id="rId45"/>
    <p:sldId id="324" r:id="rId46"/>
    <p:sldId id="325" r:id="rId47"/>
    <p:sldId id="329" r:id="rId48"/>
    <p:sldId id="328" r:id="rId49"/>
    <p:sldId id="327" r:id="rId50"/>
    <p:sldId id="336" r:id="rId51"/>
    <p:sldId id="337" r:id="rId52"/>
    <p:sldId id="331" r:id="rId53"/>
    <p:sldId id="330" r:id="rId54"/>
    <p:sldId id="332" r:id="rId55"/>
    <p:sldId id="333" r:id="rId56"/>
    <p:sldId id="334" r:id="rId57"/>
    <p:sldId id="295" r:id="rId58"/>
    <p:sldId id="296"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6" d="100"/>
          <a:sy n="86" d="100"/>
        </p:scale>
        <p:origin x="-894" y="21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6814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3659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0479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5446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9148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4305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9427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4403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866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3588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BF0C3F-7A20-D541-B19E-75E40D035994}" type="datetimeFigureOut">
              <a:rPr lang="en-US" smtClean="0">
                <a:solidFill>
                  <a:prstClr val="black">
                    <a:tint val="75000"/>
                  </a:prstClr>
                </a:solidFill>
              </a:rPr>
              <a:pPr/>
              <a:t>11/19/2013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6DA4950-F754-3D4F-A4B2-30C08B4293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1768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31BF0C3F-7A20-D541-B19E-75E40D035994}" type="datetimeFigureOut">
              <a:rPr lang="en-US" smtClean="0">
                <a:solidFill>
                  <a:prstClr val="black">
                    <a:tint val="75000"/>
                  </a:prstClr>
                </a:solidFill>
              </a:rPr>
              <a:pPr defTabSz="457200"/>
              <a:t>11/19/2013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16DA4950-F754-3D4F-A4B2-30C08B429347}"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19530505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58199" y="1171582"/>
            <a:ext cx="7859915" cy="923330"/>
          </a:xfrm>
          <a:prstGeom prst="rect">
            <a:avLst/>
          </a:prstGeom>
          <a:noFill/>
          <a:ln>
            <a:noFill/>
          </a:ln>
        </p:spPr>
        <p:txBody>
          <a:bodyPr wrap="square" rtlCol="0">
            <a:spAutoFit/>
          </a:bodyPr>
          <a:lstStyle/>
          <a:p>
            <a:pPr algn="ctr" defTabSz="457200" rtl="1"/>
            <a:r>
              <a:rPr lang="ar-QA" sz="5400" dirty="0" smtClean="0">
                <a:solidFill>
                  <a:srgbClr val="7C0040"/>
                </a:solidFill>
              </a:rPr>
              <a:t>معرض قطر المهني</a:t>
            </a:r>
            <a:r>
              <a:rPr lang="en-US" sz="5400" dirty="0" smtClean="0">
                <a:solidFill>
                  <a:srgbClr val="7C0040"/>
                </a:solidFill>
              </a:rPr>
              <a:t> </a:t>
            </a:r>
            <a:r>
              <a:rPr lang="ar-QA" sz="5400" dirty="0" smtClean="0">
                <a:solidFill>
                  <a:srgbClr val="7C0040"/>
                </a:solidFill>
              </a:rPr>
              <a:t>2014</a:t>
            </a:r>
            <a:endParaRPr lang="en-US" sz="5400" b="1" dirty="0">
              <a:solidFill>
                <a:srgbClr val="8A194D"/>
              </a:solidFill>
            </a:endParaRPr>
          </a:p>
        </p:txBody>
      </p:sp>
      <p:sp>
        <p:nvSpPr>
          <p:cNvPr id="6" name="TextBox 5"/>
          <p:cNvSpPr txBox="1"/>
          <p:nvPr/>
        </p:nvSpPr>
        <p:spPr>
          <a:xfrm>
            <a:off x="2102201" y="2525799"/>
            <a:ext cx="5774124" cy="1138773"/>
          </a:xfrm>
          <a:prstGeom prst="rect">
            <a:avLst/>
          </a:prstGeom>
          <a:noFill/>
        </p:spPr>
        <p:txBody>
          <a:bodyPr wrap="square" rtlCol="0">
            <a:spAutoFit/>
          </a:bodyPr>
          <a:lstStyle/>
          <a:p>
            <a:pPr algn="ctr" rtl="1"/>
            <a:r>
              <a:rPr lang="ar-QA" sz="2800" b="1" dirty="0" smtClean="0">
                <a:solidFill>
                  <a:srgbClr val="7C0040"/>
                </a:solidFill>
              </a:rPr>
              <a:t>اللقاء التعريفي</a:t>
            </a:r>
          </a:p>
          <a:p>
            <a:pPr algn="ctr" rtl="1"/>
            <a:endParaRPr lang="ar-QA" sz="2000" b="1" dirty="0" smtClean="0">
              <a:solidFill>
                <a:srgbClr val="7C0040"/>
              </a:solidFill>
            </a:endParaRPr>
          </a:p>
          <a:p>
            <a:pPr algn="ctr" rtl="1"/>
            <a:r>
              <a:rPr lang="ar-QA" sz="2000" b="1" dirty="0" smtClean="0">
                <a:solidFill>
                  <a:srgbClr val="7C0040"/>
                </a:solidFill>
              </a:rPr>
              <a:t>20 نوفمبر 2013</a:t>
            </a:r>
            <a:endParaRPr lang="en-US" sz="2000" b="1" dirty="0" smtClean="0">
              <a:solidFill>
                <a:srgbClr val="7C0040"/>
              </a:solidFill>
            </a:endParaRPr>
          </a:p>
        </p:txBody>
      </p:sp>
    </p:spTree>
    <p:extLst>
      <p:ext uri="{BB962C8B-B14F-4D97-AF65-F5344CB8AC3E}">
        <p14:creationId xmlns:p14="http://schemas.microsoft.com/office/powerpoint/2010/main" val="16898596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79184" y="1600200"/>
            <a:ext cx="6256751" cy="4555093"/>
          </a:xfrm>
          <a:prstGeom prst="rect">
            <a:avLst/>
          </a:prstGeom>
        </p:spPr>
        <p:txBody>
          <a:bodyPr wrap="square">
            <a:spAutoFit/>
          </a:bodyPr>
          <a:lstStyle/>
          <a:p>
            <a:pPr algn="ctr" rtl="1"/>
            <a:r>
              <a:rPr lang="ar-QA" sz="3200" b="1" dirty="0" smtClean="0">
                <a:solidFill>
                  <a:srgbClr val="7C0040"/>
                </a:solidFill>
                <a:latin typeface="Tahoma" pitchFamily="34" charset="0"/>
                <a:ea typeface="Tahoma" pitchFamily="34" charset="0"/>
                <a:cs typeface="Tahoma" pitchFamily="34" charset="0"/>
              </a:rPr>
              <a:t>التصوير</a:t>
            </a:r>
          </a:p>
          <a:p>
            <a:pPr marL="342900" lvl="1" indent="-342900" algn="just" rtl="1">
              <a:spcBef>
                <a:spcPts val="250"/>
              </a:spcBef>
              <a:buClr>
                <a:srgbClr val="7C0040"/>
              </a:buClr>
              <a:buSzPct val="100000"/>
              <a:defRPr/>
            </a:pPr>
            <a:endParaRPr lang="en-US" sz="2800" dirty="0">
              <a:solidFill>
                <a:srgbClr val="55032C"/>
              </a:solidFill>
              <a:latin typeface="Verdana"/>
            </a:endParaRPr>
          </a:p>
          <a:p>
            <a:pPr marL="265176" lvl="0" indent="-265176" algn="just" rtl="1">
              <a:spcBef>
                <a:spcPts val="250"/>
              </a:spcBef>
              <a:buClr>
                <a:srgbClr val="7C0040"/>
              </a:buClr>
              <a:buSzPct val="80000"/>
              <a:buFont typeface="Arial" pitchFamily="34" charset="0"/>
              <a:buChar char="•"/>
              <a:defRPr/>
            </a:pPr>
            <a:r>
              <a:rPr lang="ar-QA" sz="2000" dirty="0">
                <a:solidFill>
                  <a:srgbClr val="7C0040"/>
                </a:solidFill>
                <a:latin typeface="Tahoma" pitchFamily="34" charset="0"/>
                <a:ea typeface="Tahoma" pitchFamily="34" charset="0"/>
                <a:cs typeface="Tahoma" pitchFamily="34" charset="0"/>
              </a:rPr>
              <a:t>لا يسمح التصوير خلال مراسم الافتتاح، أما خلال أيام المعرض فيجب على</a:t>
            </a:r>
            <a:r>
              <a:rPr lang="en-US" sz="2000" dirty="0">
                <a:solidFill>
                  <a:srgbClr val="7C0040"/>
                </a:solidFill>
                <a:latin typeface="Tahoma" pitchFamily="34" charset="0"/>
                <a:ea typeface="Tahoma" pitchFamily="34" charset="0"/>
                <a:cs typeface="Tahoma" pitchFamily="34" charset="0"/>
              </a:rPr>
              <a:t> </a:t>
            </a:r>
            <a:r>
              <a:rPr lang="ar-QA" sz="2000" dirty="0">
                <a:solidFill>
                  <a:srgbClr val="7C0040"/>
                </a:solidFill>
                <a:latin typeface="Tahoma" pitchFamily="34" charset="0"/>
                <a:ea typeface="Tahoma" pitchFamily="34" charset="0"/>
                <a:cs typeface="Tahoma" pitchFamily="34" charset="0"/>
              </a:rPr>
              <a:t>المصور الخاص بالجهة المشاركة أن يحمل شارة “مصور”، التي يحصل عليها قبل بدء المعرض بعد تقديم بياناته الشخصية من قبل الجهة العارضة على أن تتحمّل الجهة</a:t>
            </a:r>
            <a:r>
              <a:rPr lang="en-US" sz="2000" dirty="0">
                <a:solidFill>
                  <a:srgbClr val="7C0040"/>
                </a:solidFill>
                <a:latin typeface="Tahoma" pitchFamily="34" charset="0"/>
                <a:ea typeface="Tahoma" pitchFamily="34" charset="0"/>
                <a:cs typeface="Tahoma" pitchFamily="34" charset="0"/>
              </a:rPr>
              <a:t> </a:t>
            </a:r>
            <a:r>
              <a:rPr lang="ar-QA" sz="2000" dirty="0">
                <a:solidFill>
                  <a:srgbClr val="7C0040"/>
                </a:solidFill>
                <a:latin typeface="Tahoma" pitchFamily="34" charset="0"/>
                <a:ea typeface="Tahoma" pitchFamily="34" charset="0"/>
                <a:cs typeface="Tahoma" pitchFamily="34" charset="0"/>
              </a:rPr>
              <a:t>العارضة مسؤولية صلاحية الصور ومراعاتها للخصوصية العامة للمجتمع القطري.</a:t>
            </a:r>
          </a:p>
          <a:p>
            <a:pPr marL="265176" lvl="0" indent="-265176" algn="just" rtl="1">
              <a:spcBef>
                <a:spcPts val="250"/>
              </a:spcBef>
              <a:buClr>
                <a:srgbClr val="7C0040"/>
              </a:buClr>
              <a:buSzPct val="80000"/>
              <a:buFont typeface="Arial" pitchFamily="34" charset="0"/>
              <a:buChar char="•"/>
              <a:defRPr/>
            </a:pPr>
            <a:r>
              <a:rPr lang="ar-QA" sz="2000" dirty="0">
                <a:solidFill>
                  <a:srgbClr val="7C0040"/>
                </a:solidFill>
                <a:latin typeface="Tahoma" pitchFamily="34" charset="0"/>
                <a:ea typeface="Tahoma" pitchFamily="34" charset="0"/>
                <a:cs typeface="Tahoma" pitchFamily="34" charset="0"/>
              </a:rPr>
              <a:t>يسمح بالتصوير أيضًا للإعلاميين حاملي البطاقات الإعلامية التعريفية.</a:t>
            </a:r>
            <a:endParaRPr lang="en-US" sz="2000" dirty="0">
              <a:solidFill>
                <a:srgbClr val="7C0040"/>
              </a:solidFill>
              <a:latin typeface="Tahoma" pitchFamily="34" charset="0"/>
              <a:ea typeface="Tahoma" pitchFamily="34" charset="0"/>
              <a:cs typeface="Tahoma" pitchFamily="34" charset="0"/>
            </a:endParaRPr>
          </a:p>
          <a:p>
            <a:pPr marL="797814" lvl="1" indent="-514350" algn="just">
              <a:spcBef>
                <a:spcPts val="250"/>
              </a:spcBef>
              <a:buClr>
                <a:srgbClr val="7C0040"/>
              </a:buClr>
              <a:buSzPct val="100000"/>
            </a:pPr>
            <a:endParaRPr lang="en-US" sz="2800" dirty="0">
              <a:solidFill>
                <a:srgbClr val="7C0040"/>
              </a:solidFill>
              <a:latin typeface="Verdana"/>
            </a:endParaRPr>
          </a:p>
          <a:p>
            <a:pPr algn="ctr" rtl="1"/>
            <a:endParaRPr lang="ar-QA" sz="3200" b="1" dirty="0">
              <a:solidFill>
                <a:srgbClr val="7C0040"/>
              </a:solidFill>
              <a:latin typeface="Times New Roman"/>
              <a:cs typeface="Tahoma"/>
            </a:endParaRPr>
          </a:p>
        </p:txBody>
      </p:sp>
    </p:spTree>
    <p:extLst>
      <p:ext uri="{BB962C8B-B14F-4D97-AF65-F5344CB8AC3E}">
        <p14:creationId xmlns:p14="http://schemas.microsoft.com/office/powerpoint/2010/main" val="33836583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1448" y="1828800"/>
            <a:ext cx="6931070" cy="3647152"/>
          </a:xfrm>
          <a:prstGeom prst="rect">
            <a:avLst/>
          </a:prstGeom>
        </p:spPr>
        <p:txBody>
          <a:bodyPr wrap="square">
            <a:spAutoFit/>
          </a:bodyPr>
          <a:lstStyle/>
          <a:p>
            <a:pPr algn="ctr" rtl="1"/>
            <a:r>
              <a:rPr lang="en-US" sz="3200" b="1" dirty="0">
                <a:solidFill>
                  <a:srgbClr val="7C0040"/>
                </a:solidFill>
                <a:latin typeface="Tahoma" pitchFamily="34" charset="0"/>
                <a:ea typeface="Tahoma" pitchFamily="34" charset="0"/>
                <a:cs typeface="Tahoma" pitchFamily="34" charset="0"/>
              </a:rPr>
              <a:t>	</a:t>
            </a:r>
            <a:r>
              <a:rPr lang="ar-QA" sz="3200" b="1" dirty="0" smtClean="0">
                <a:solidFill>
                  <a:srgbClr val="7C0040"/>
                </a:solidFill>
                <a:latin typeface="Tahoma" pitchFamily="34" charset="0"/>
                <a:ea typeface="Tahoma" pitchFamily="34" charset="0"/>
                <a:cs typeface="Tahoma" pitchFamily="34" charset="0"/>
              </a:rPr>
              <a:t>قرى </a:t>
            </a:r>
            <a:r>
              <a:rPr lang="ar-QA" sz="3200" b="1" dirty="0">
                <a:solidFill>
                  <a:srgbClr val="7C0040"/>
                </a:solidFill>
                <a:latin typeface="Tahoma" pitchFamily="34" charset="0"/>
                <a:ea typeface="Tahoma" pitchFamily="34" charset="0"/>
                <a:cs typeface="Tahoma" pitchFamily="34" charset="0"/>
              </a:rPr>
              <a:t>معرض قطر </a:t>
            </a:r>
            <a:r>
              <a:rPr lang="ar-QA" sz="3200" b="1" dirty="0" smtClean="0">
                <a:solidFill>
                  <a:srgbClr val="7C0040"/>
                </a:solidFill>
                <a:latin typeface="Tahoma" pitchFamily="34" charset="0"/>
                <a:ea typeface="Tahoma" pitchFamily="34" charset="0"/>
                <a:cs typeface="Tahoma" pitchFamily="34" charset="0"/>
              </a:rPr>
              <a:t>المهني 2014</a:t>
            </a:r>
          </a:p>
          <a:p>
            <a:pPr algn="ctr" rtl="1"/>
            <a:endParaRPr lang="ar-QA" sz="3200" b="1" dirty="0" smtClean="0">
              <a:solidFill>
                <a:srgbClr val="7C0040"/>
              </a:solidFill>
              <a:latin typeface="Times New Roman"/>
              <a:cs typeface="Tahoma"/>
            </a:endParaRPr>
          </a:p>
          <a:p>
            <a:pPr marL="265176" lvl="0" indent="-265176" algn="r" rtl="1">
              <a:spcBef>
                <a:spcPts val="250"/>
              </a:spcBef>
              <a:buClr>
                <a:srgbClr val="7C0040"/>
              </a:buClr>
              <a:buSzPct val="80000"/>
              <a:buFont typeface="Wingdings 2"/>
              <a:buChar char=""/>
            </a:pPr>
            <a:r>
              <a:rPr lang="ar-QA" sz="2000" dirty="0">
                <a:solidFill>
                  <a:srgbClr val="7C0040"/>
                </a:solidFill>
                <a:latin typeface="Tahoma" pitchFamily="34" charset="0"/>
                <a:ea typeface="Tahoma" pitchFamily="34" charset="0"/>
                <a:cs typeface="Tahoma" pitchFamily="34" charset="0"/>
              </a:rPr>
              <a:t>يقسم معرض قطر المهني بحسب أربع قرى، هي:</a:t>
            </a:r>
          </a:p>
          <a:p>
            <a:pPr marL="265176" lvl="0" indent="-265176" algn="r" rtl="1">
              <a:spcBef>
                <a:spcPts val="250"/>
              </a:spcBef>
              <a:buClr>
                <a:srgbClr val="7C0040"/>
              </a:buClr>
              <a:buSzPct val="80000"/>
              <a:buFont typeface="Wingdings 2"/>
              <a:buChar char=""/>
            </a:pPr>
            <a:endParaRPr lang="ar-QA" sz="2000" dirty="0">
              <a:solidFill>
                <a:srgbClr val="7C0040"/>
              </a:solidFill>
              <a:latin typeface="Tahoma" pitchFamily="34" charset="0"/>
              <a:ea typeface="Tahoma" pitchFamily="34" charset="0"/>
              <a:cs typeface="Tahoma" pitchFamily="34" charset="0"/>
            </a:endParaRPr>
          </a:p>
          <a:p>
            <a:pPr marL="265176" lvl="0" indent="-265176" algn="r" rtl="1">
              <a:spcBef>
                <a:spcPts val="250"/>
              </a:spcBef>
              <a:buClr>
                <a:srgbClr val="7C0040"/>
              </a:buClr>
              <a:buSzPct val="80000"/>
              <a:buFont typeface="Wingdings 2"/>
              <a:buChar char=""/>
            </a:pPr>
            <a:r>
              <a:rPr lang="ar-QA" sz="2000" dirty="0">
                <a:solidFill>
                  <a:srgbClr val="7C0040"/>
                </a:solidFill>
                <a:latin typeface="Tahoma" pitchFamily="34" charset="0"/>
                <a:ea typeface="Tahoma" pitchFamily="34" charset="0"/>
                <a:cs typeface="Tahoma" pitchFamily="34" charset="0"/>
              </a:rPr>
              <a:t>القرية الحكوميّة</a:t>
            </a:r>
          </a:p>
          <a:p>
            <a:pPr marL="265176" lvl="0" indent="-265176" algn="r" rtl="1">
              <a:spcBef>
                <a:spcPts val="250"/>
              </a:spcBef>
              <a:buClr>
                <a:srgbClr val="7C0040"/>
              </a:buClr>
              <a:buSzPct val="80000"/>
              <a:buFont typeface="Wingdings 2"/>
              <a:buChar char=""/>
            </a:pPr>
            <a:r>
              <a:rPr lang="ar-QA" sz="2000" dirty="0">
                <a:solidFill>
                  <a:srgbClr val="7C0040"/>
                </a:solidFill>
                <a:latin typeface="Tahoma" pitchFamily="34" charset="0"/>
                <a:ea typeface="Tahoma" pitchFamily="34" charset="0"/>
                <a:cs typeface="Tahoma" pitchFamily="34" charset="0"/>
              </a:rPr>
              <a:t>قرية الطاقة والصناعة</a:t>
            </a:r>
          </a:p>
          <a:p>
            <a:pPr marL="265176" lvl="0" indent="-265176" algn="r" rtl="1">
              <a:spcBef>
                <a:spcPts val="250"/>
              </a:spcBef>
              <a:buClr>
                <a:srgbClr val="7C0040"/>
              </a:buClr>
              <a:buSzPct val="80000"/>
              <a:buFont typeface="Wingdings 2"/>
              <a:buChar char=""/>
            </a:pPr>
            <a:r>
              <a:rPr lang="ar-QA" sz="2000" dirty="0">
                <a:solidFill>
                  <a:srgbClr val="7C0040"/>
                </a:solidFill>
                <a:latin typeface="Tahoma" pitchFamily="34" charset="0"/>
                <a:ea typeface="Tahoma" pitchFamily="34" charset="0"/>
                <a:cs typeface="Tahoma" pitchFamily="34" charset="0"/>
              </a:rPr>
              <a:t>قرية المال والأعمال</a:t>
            </a:r>
          </a:p>
          <a:p>
            <a:pPr marL="265176" lvl="0" indent="-265176" algn="r" rtl="1">
              <a:spcBef>
                <a:spcPts val="250"/>
              </a:spcBef>
              <a:buClr>
                <a:srgbClr val="7C0040"/>
              </a:buClr>
              <a:buSzPct val="80000"/>
              <a:buFont typeface="Wingdings 2"/>
              <a:buChar char=""/>
            </a:pPr>
            <a:r>
              <a:rPr lang="ar-QA" sz="2000" dirty="0">
                <a:solidFill>
                  <a:srgbClr val="7C0040"/>
                </a:solidFill>
                <a:latin typeface="Tahoma" pitchFamily="34" charset="0"/>
                <a:ea typeface="Tahoma" pitchFamily="34" charset="0"/>
                <a:cs typeface="Tahoma" pitchFamily="34" charset="0"/>
              </a:rPr>
              <a:t>قرية التعليم والصحة والرياضة</a:t>
            </a:r>
          </a:p>
          <a:p>
            <a:pPr algn="ctr" rtl="1"/>
            <a:endParaRPr lang="en-US" sz="3200" b="1" dirty="0">
              <a:solidFill>
                <a:srgbClr val="7C0040"/>
              </a:solidFill>
              <a:latin typeface="Times New Roman"/>
              <a:cs typeface="Tahoma"/>
            </a:endParaRPr>
          </a:p>
        </p:txBody>
      </p:sp>
    </p:spTree>
    <p:extLst>
      <p:ext uri="{BB962C8B-B14F-4D97-AF65-F5344CB8AC3E}">
        <p14:creationId xmlns:p14="http://schemas.microsoft.com/office/powerpoint/2010/main" val="5824041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0530" y="2792683"/>
            <a:ext cx="6256751" cy="584775"/>
          </a:xfrm>
          <a:prstGeom prst="rect">
            <a:avLst/>
          </a:prstGeom>
        </p:spPr>
        <p:txBody>
          <a:bodyPr wrap="square">
            <a:spAutoFit/>
          </a:bodyPr>
          <a:lstStyle/>
          <a:p>
            <a:pPr algn="ctr" rtl="1"/>
            <a:endParaRPr lang="ar-QA" sz="3200" b="1" dirty="0">
              <a:solidFill>
                <a:srgbClr val="7C0040"/>
              </a:solidFill>
              <a:latin typeface="Times New Roman"/>
              <a:cs typeface="Tahom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916" y="1123720"/>
            <a:ext cx="6867723" cy="3983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38926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0493" y="2367419"/>
            <a:ext cx="6638795" cy="1569660"/>
          </a:xfrm>
          <a:prstGeom prst="rect">
            <a:avLst/>
          </a:prstGeom>
          <a:noFill/>
        </p:spPr>
        <p:txBody>
          <a:bodyPr wrap="square" rtlCol="0">
            <a:spAutoFit/>
          </a:bodyPr>
          <a:lstStyle/>
          <a:p>
            <a:pPr algn="ctr" defTabSz="457200" rtl="1"/>
            <a:r>
              <a:rPr lang="ar-QA" sz="3200" b="1" dirty="0" smtClean="0">
                <a:solidFill>
                  <a:srgbClr val="7C0040"/>
                </a:solidFill>
                <a:latin typeface="Tahoma" pitchFamily="34" charset="0"/>
                <a:ea typeface="Tahoma" pitchFamily="34" charset="0"/>
                <a:cs typeface="Tahoma" pitchFamily="34" charset="0"/>
              </a:rPr>
              <a:t>معرض قطر المهني 2014</a:t>
            </a:r>
            <a:endParaRPr lang="en-US" sz="3200" b="1" dirty="0">
              <a:solidFill>
                <a:srgbClr val="7C0040"/>
              </a:solidFill>
              <a:latin typeface="Tahoma" pitchFamily="34" charset="0"/>
              <a:ea typeface="Tahoma" pitchFamily="34" charset="0"/>
              <a:cs typeface="Tahoma" pitchFamily="34" charset="0"/>
            </a:endParaRPr>
          </a:p>
          <a:p>
            <a:pPr algn="ctr" defTabSz="457200"/>
            <a:endParaRPr lang="en-US" sz="3200" b="1" dirty="0">
              <a:solidFill>
                <a:srgbClr val="7C0040"/>
              </a:solidFill>
              <a:latin typeface="Tahoma" pitchFamily="34" charset="0"/>
              <a:ea typeface="Tahoma" pitchFamily="34" charset="0"/>
              <a:cs typeface="Tahoma" pitchFamily="34" charset="0"/>
            </a:endParaRPr>
          </a:p>
          <a:p>
            <a:pPr algn="ctr" defTabSz="457200" rtl="1"/>
            <a:r>
              <a:rPr lang="ar-QA" sz="3200" b="1" dirty="0" smtClean="0">
                <a:solidFill>
                  <a:srgbClr val="7C0040"/>
                </a:solidFill>
                <a:latin typeface="Tahoma" pitchFamily="34" charset="0"/>
                <a:ea typeface="Tahoma" pitchFamily="34" charset="0"/>
                <a:cs typeface="Tahoma" pitchFamily="34" charset="0"/>
              </a:rPr>
              <a:t>التسجيل الإلكتروني</a:t>
            </a:r>
            <a:endParaRPr lang="en-US" sz="3200" b="1"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3041495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9321" y="1243425"/>
            <a:ext cx="6688898" cy="5940088"/>
          </a:xfrm>
          <a:prstGeom prst="rect">
            <a:avLst/>
          </a:prstGeom>
        </p:spPr>
        <p:txBody>
          <a:bodyPr wrap="square">
            <a:spAutoFit/>
          </a:bodyPr>
          <a:lstStyle/>
          <a:p>
            <a:pPr algn="ctr" rtl="1"/>
            <a:r>
              <a:rPr lang="ar-QA" sz="2000" b="1" dirty="0">
                <a:solidFill>
                  <a:srgbClr val="7C0040"/>
                </a:solidFill>
                <a:latin typeface="Tahoma" pitchFamily="34" charset="0"/>
                <a:ea typeface="Tahoma" pitchFamily="34" charset="0"/>
                <a:cs typeface="Tahoma" pitchFamily="34" charset="0"/>
              </a:rPr>
              <a:t>(يفتح التسجيل لمعرض قطر المهني خلال الفترة من </a:t>
            </a:r>
            <a:r>
              <a:rPr lang="ar-QA" sz="2000" b="1" dirty="0" smtClean="0">
                <a:solidFill>
                  <a:srgbClr val="7C0040"/>
                </a:solidFill>
                <a:latin typeface="Tahoma" pitchFamily="34" charset="0"/>
                <a:ea typeface="Tahoma" pitchFamily="34" charset="0"/>
                <a:cs typeface="Tahoma" pitchFamily="34" charset="0"/>
              </a:rPr>
              <a:t>25 نوفمبر </a:t>
            </a:r>
            <a:r>
              <a:rPr lang="ar-QA" sz="2000" b="1" dirty="0">
                <a:solidFill>
                  <a:srgbClr val="7C0040"/>
                </a:solidFill>
                <a:latin typeface="Tahoma" pitchFamily="34" charset="0"/>
                <a:ea typeface="Tahoma" pitchFamily="34" charset="0"/>
                <a:cs typeface="Tahoma" pitchFamily="34" charset="0"/>
              </a:rPr>
              <a:t>إلى </a:t>
            </a:r>
            <a:r>
              <a:rPr lang="ar-QA" sz="2000" b="1" dirty="0" smtClean="0">
                <a:solidFill>
                  <a:srgbClr val="7C0040"/>
                </a:solidFill>
                <a:latin typeface="Tahoma" pitchFamily="34" charset="0"/>
                <a:ea typeface="Tahoma" pitchFamily="34" charset="0"/>
                <a:cs typeface="Tahoma" pitchFamily="34" charset="0"/>
              </a:rPr>
              <a:t>26 ديسمبر 2013):</a:t>
            </a:r>
            <a:endParaRPr lang="ar-QA" sz="2000" b="1" dirty="0">
              <a:solidFill>
                <a:srgbClr val="7C0040"/>
              </a:solidFill>
              <a:latin typeface="Tahoma" pitchFamily="34" charset="0"/>
              <a:ea typeface="Tahoma" pitchFamily="34" charset="0"/>
              <a:cs typeface="Tahoma" pitchFamily="34" charset="0"/>
            </a:endParaRPr>
          </a:p>
          <a:p>
            <a:pPr algn="just" rtl="1"/>
            <a:endParaRPr lang="ar-QA" sz="2000" b="1" dirty="0">
              <a:solidFill>
                <a:srgbClr val="7C0040"/>
              </a:solidFill>
              <a:latin typeface="Tahoma" pitchFamily="34" charset="0"/>
              <a:ea typeface="Tahoma" pitchFamily="34" charset="0"/>
              <a:cs typeface="Tahoma" pitchFamily="34" charset="0"/>
            </a:endParaRPr>
          </a:p>
          <a:p>
            <a:pPr algn="just" rtl="1"/>
            <a:r>
              <a:rPr lang="ar-QA" sz="2000" dirty="0">
                <a:solidFill>
                  <a:srgbClr val="7C0040"/>
                </a:solidFill>
                <a:latin typeface="Tahoma" pitchFamily="34" charset="0"/>
                <a:ea typeface="Tahoma" pitchFamily="34" charset="0"/>
                <a:cs typeface="Tahoma" pitchFamily="34" charset="0"/>
              </a:rPr>
              <a:t>يمكنكم تعبئة طلب الاشتراك وذلك حسب الخطوات الآتية : - </a:t>
            </a:r>
          </a:p>
          <a:p>
            <a:pPr algn="just" rtl="1"/>
            <a:endParaRPr lang="ar-QA" sz="2000" dirty="0">
              <a:solidFill>
                <a:srgbClr val="7C0040"/>
              </a:solidFill>
              <a:latin typeface="Tahoma" pitchFamily="34" charset="0"/>
              <a:ea typeface="Tahoma" pitchFamily="34" charset="0"/>
              <a:cs typeface="Tahoma" pitchFamily="34" charset="0"/>
            </a:endParaRPr>
          </a:p>
          <a:p>
            <a:pPr algn="just" rtl="1"/>
            <a:r>
              <a:rPr lang="ar-QA" sz="2000" dirty="0">
                <a:solidFill>
                  <a:srgbClr val="7C0040"/>
                </a:solidFill>
                <a:latin typeface="Tahoma" pitchFamily="34" charset="0"/>
                <a:ea typeface="Tahoma" pitchFamily="34" charset="0"/>
                <a:cs typeface="Tahoma" pitchFamily="34" charset="0"/>
              </a:rPr>
              <a:t>	أ-  إرسال رسالة على البريد الإلكتروني: </a:t>
            </a:r>
            <a:r>
              <a:rPr lang="en-US" sz="2000" dirty="0">
                <a:solidFill>
                  <a:srgbClr val="7C0040"/>
                </a:solidFill>
                <a:latin typeface="Tahoma" pitchFamily="34" charset="0"/>
                <a:ea typeface="Tahoma" pitchFamily="34" charset="0"/>
                <a:cs typeface="Tahoma" pitchFamily="34" charset="0"/>
              </a:rPr>
              <a:t>qcfregistration@qf.org.qa </a:t>
            </a:r>
            <a:r>
              <a:rPr lang="ar-QA" sz="2000" dirty="0">
                <a:solidFill>
                  <a:srgbClr val="7C0040"/>
                </a:solidFill>
                <a:latin typeface="Tahoma" pitchFamily="34" charset="0"/>
                <a:ea typeface="Tahoma" pitchFamily="34" charset="0"/>
                <a:cs typeface="Tahoma" pitchFamily="34" charset="0"/>
              </a:rPr>
              <a:t>برغبة جهتكم  بالمشاركة في المعرض .</a:t>
            </a:r>
          </a:p>
          <a:p>
            <a:pPr algn="just" rtl="1"/>
            <a:endParaRPr lang="ar-QA" sz="2000" dirty="0">
              <a:solidFill>
                <a:srgbClr val="7C0040"/>
              </a:solidFill>
              <a:latin typeface="Tahoma" pitchFamily="34" charset="0"/>
              <a:ea typeface="Tahoma" pitchFamily="34" charset="0"/>
              <a:cs typeface="Tahoma" pitchFamily="34" charset="0"/>
            </a:endParaRPr>
          </a:p>
          <a:p>
            <a:pPr algn="just" rtl="1"/>
            <a:r>
              <a:rPr lang="ar-QA" sz="2000" dirty="0">
                <a:solidFill>
                  <a:srgbClr val="7C0040"/>
                </a:solidFill>
                <a:latin typeface="Tahoma" pitchFamily="34" charset="0"/>
                <a:ea typeface="Tahoma" pitchFamily="34" charset="0"/>
                <a:cs typeface="Tahoma" pitchFamily="34" charset="0"/>
              </a:rPr>
              <a:t>	ب-  سيتم الرد على رسالتكم خلال يومين  عمل تتضمن رابط لإنشاء أسم مستخدم ورقم سري مع خطوات التسجيل ومتطلباته المذكورة ادناه في البند ( 2) .</a:t>
            </a:r>
          </a:p>
          <a:p>
            <a:pPr algn="just" rtl="1"/>
            <a:endParaRPr lang="ar-QA" sz="2000" dirty="0">
              <a:solidFill>
                <a:srgbClr val="7C0040"/>
              </a:solidFill>
              <a:latin typeface="Tahoma" pitchFamily="34" charset="0"/>
              <a:ea typeface="Tahoma" pitchFamily="34" charset="0"/>
              <a:cs typeface="Tahoma" pitchFamily="34" charset="0"/>
            </a:endParaRPr>
          </a:p>
          <a:p>
            <a:pPr algn="just" rtl="1"/>
            <a:endParaRPr lang="ar-QA" sz="2000" dirty="0">
              <a:solidFill>
                <a:srgbClr val="7C0040"/>
              </a:solidFill>
              <a:latin typeface="Tahoma" pitchFamily="34" charset="0"/>
              <a:ea typeface="Tahoma" pitchFamily="34" charset="0"/>
              <a:cs typeface="Tahoma" pitchFamily="34" charset="0"/>
            </a:endParaRPr>
          </a:p>
          <a:p>
            <a:pPr marR="8100" algn="just" rtl="1"/>
            <a:endParaRPr lang="en-US" sz="2000" dirty="0">
              <a:solidFill>
                <a:srgbClr val="7C0040"/>
              </a:solidFill>
              <a:latin typeface="Tahoma" pitchFamily="34" charset="0"/>
              <a:ea typeface="Tahoma" pitchFamily="34" charset="0"/>
              <a:cs typeface="Tahoma" pitchFamily="34" charset="0"/>
            </a:endParaRPr>
          </a:p>
          <a:p>
            <a:pPr marR="8100" algn="just" rtl="1"/>
            <a:endParaRPr lang="en-US" sz="2000" dirty="0">
              <a:solidFill>
                <a:srgbClr val="7C0040"/>
              </a:solidFill>
              <a:latin typeface="Tahoma" pitchFamily="34" charset="0"/>
              <a:ea typeface="Tahoma" pitchFamily="34" charset="0"/>
              <a:cs typeface="Tahoma" pitchFamily="34" charset="0"/>
            </a:endParaRPr>
          </a:p>
          <a:p>
            <a:pPr marR="8100" algn="just" rtl="1"/>
            <a:endParaRPr lang="en-US" sz="2000" dirty="0">
              <a:solidFill>
                <a:srgbClr val="7C0040"/>
              </a:solidFill>
              <a:latin typeface="Tahoma" pitchFamily="34" charset="0"/>
              <a:ea typeface="Tahoma" pitchFamily="34" charset="0"/>
              <a:cs typeface="Tahoma" pitchFamily="34" charset="0"/>
            </a:endParaRPr>
          </a:p>
          <a:p>
            <a:pPr marR="8100" algn="just" rtl="1"/>
            <a:endParaRPr lang="en-US" sz="2000" dirty="0">
              <a:solidFill>
                <a:srgbClr val="7C0040"/>
              </a:solidFill>
              <a:latin typeface="Tahoma" pitchFamily="34" charset="0"/>
              <a:ea typeface="Tahoma" pitchFamily="34" charset="0"/>
              <a:cs typeface="Tahoma" pitchFamily="34" charset="0"/>
            </a:endParaRPr>
          </a:p>
          <a:p>
            <a:pPr marR="8100" algn="just" rtl="1"/>
            <a:endParaRPr lang="en-US" sz="2000"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0329139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472459"/>
            <a:ext cx="5893496" cy="3170099"/>
          </a:xfrm>
          <a:prstGeom prst="rect">
            <a:avLst/>
          </a:prstGeom>
        </p:spPr>
        <p:txBody>
          <a:bodyPr wrap="square">
            <a:spAutoFit/>
          </a:bodyPr>
          <a:lstStyle/>
          <a:p>
            <a:pPr marR="8100" algn="just" rtl="1"/>
            <a:r>
              <a:rPr lang="ar-QA" sz="2000" dirty="0">
                <a:solidFill>
                  <a:srgbClr val="7C0040"/>
                </a:solidFill>
                <a:latin typeface="Tahoma" pitchFamily="34" charset="0"/>
                <a:ea typeface="Tahoma" pitchFamily="34" charset="0"/>
                <a:cs typeface="Tahoma" pitchFamily="34" charset="0"/>
              </a:rPr>
              <a:t>جـ -  يمكنكم تحضير جميع متطلبات التسجيل والدخول على الرابط والبدء في عملية التسجيل بعد الحصول على اسم المستخدم والرقم </a:t>
            </a:r>
            <a:r>
              <a:rPr lang="ar-QA" sz="2000" dirty="0" smtClean="0">
                <a:solidFill>
                  <a:srgbClr val="7C0040"/>
                </a:solidFill>
                <a:latin typeface="Tahoma" pitchFamily="34" charset="0"/>
                <a:ea typeface="Tahoma" pitchFamily="34" charset="0"/>
                <a:cs typeface="Tahoma" pitchFamily="34" charset="0"/>
              </a:rPr>
              <a:t>السري.</a:t>
            </a:r>
            <a:endParaRPr lang="ar-QA" sz="2000" dirty="0">
              <a:solidFill>
                <a:srgbClr val="7C0040"/>
              </a:solidFill>
              <a:latin typeface="Tahoma" pitchFamily="34" charset="0"/>
              <a:ea typeface="Tahoma" pitchFamily="34" charset="0"/>
              <a:cs typeface="Tahoma" pitchFamily="34" charset="0"/>
            </a:endParaRPr>
          </a:p>
          <a:p>
            <a:pPr marR="8100" algn="just" rtl="1"/>
            <a:endParaRPr lang="ar-QA" sz="2000" dirty="0">
              <a:solidFill>
                <a:srgbClr val="7C0040"/>
              </a:solidFill>
              <a:latin typeface="Tahoma" pitchFamily="34" charset="0"/>
              <a:ea typeface="Tahoma" pitchFamily="34" charset="0"/>
              <a:cs typeface="Tahoma" pitchFamily="34" charset="0"/>
            </a:endParaRPr>
          </a:p>
          <a:p>
            <a:pPr marR="8100" algn="just" rtl="1"/>
            <a:r>
              <a:rPr lang="ar-QA" sz="2000" dirty="0" smtClean="0">
                <a:solidFill>
                  <a:srgbClr val="7C0040"/>
                </a:solidFill>
                <a:latin typeface="Tahoma" pitchFamily="34" charset="0"/>
                <a:ea typeface="Tahoma" pitchFamily="34" charset="0"/>
                <a:cs typeface="Tahoma" pitchFamily="34" charset="0"/>
              </a:rPr>
              <a:t>د </a:t>
            </a:r>
            <a:r>
              <a:rPr lang="ar-QA" sz="2000" dirty="0">
                <a:solidFill>
                  <a:srgbClr val="7C0040"/>
                </a:solidFill>
                <a:latin typeface="Tahoma" pitchFamily="34" charset="0"/>
                <a:ea typeface="Tahoma" pitchFamily="34" charset="0"/>
                <a:cs typeface="Tahoma" pitchFamily="34" charset="0"/>
              </a:rPr>
              <a:t>-  بعد الانتهاء من عملية التسجيل بنجاح سنقوم بإرسال ملف على بريدكم الإلكتروني المعتمد متضمناً استمارة التسجيل مع الشروط والاحكام يرجى طباعتها واعتمادها وإعادة إرسالها لمعرض قطر المهني  على البريد الالكتروني:</a:t>
            </a:r>
          </a:p>
          <a:p>
            <a:pPr marR="8100" algn="just" rtl="1"/>
            <a:r>
              <a:rPr lang="en-US" sz="2000" dirty="0">
                <a:solidFill>
                  <a:srgbClr val="7C0040"/>
                </a:solidFill>
                <a:latin typeface="Tahoma" pitchFamily="34" charset="0"/>
                <a:ea typeface="Tahoma" pitchFamily="34" charset="0"/>
                <a:cs typeface="Tahoma" pitchFamily="34" charset="0"/>
              </a:rPr>
              <a:t>qcfregistration@qf.org.qa</a:t>
            </a:r>
            <a:endParaRPr lang="ar-QA" sz="2000"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594891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645019"/>
            <a:ext cx="5755710" cy="3477875"/>
          </a:xfrm>
          <a:prstGeom prst="rect">
            <a:avLst/>
          </a:prstGeom>
        </p:spPr>
        <p:txBody>
          <a:bodyPr wrap="square">
            <a:spAutoFit/>
          </a:bodyPr>
          <a:lstStyle/>
          <a:p>
            <a:pPr algn="just" rtl="1"/>
            <a:r>
              <a:rPr lang="ar-QA" sz="2000" dirty="0">
                <a:solidFill>
                  <a:srgbClr val="7C0040"/>
                </a:solidFill>
                <a:latin typeface="Tahoma" pitchFamily="34" charset="0"/>
                <a:ea typeface="Tahoma" pitchFamily="34" charset="0"/>
                <a:cs typeface="Tahoma" pitchFamily="34" charset="0"/>
              </a:rPr>
              <a:t>قبل البدء بتعبئة طلب الاشتراك يرجى تحضير ما يلي :</a:t>
            </a:r>
          </a:p>
          <a:p>
            <a:pPr algn="just" rtl="1"/>
            <a:endParaRPr lang="ar-QA" sz="2000" dirty="0">
              <a:solidFill>
                <a:srgbClr val="7C0040"/>
              </a:solidFill>
              <a:latin typeface="Tahoma" pitchFamily="34" charset="0"/>
              <a:ea typeface="Tahoma" pitchFamily="34" charset="0"/>
              <a:cs typeface="Tahoma" pitchFamily="34" charset="0"/>
            </a:endParaRPr>
          </a:p>
          <a:p>
            <a:pPr algn="just" rtl="1"/>
            <a:r>
              <a:rPr lang="ar-QA" sz="2000" dirty="0">
                <a:solidFill>
                  <a:srgbClr val="7C0040"/>
                </a:solidFill>
                <a:latin typeface="Tahoma" pitchFamily="34" charset="0"/>
                <a:ea typeface="Tahoma" pitchFamily="34" charset="0"/>
                <a:cs typeface="Tahoma" pitchFamily="34" charset="0"/>
              </a:rPr>
              <a:t>	•	نسخة واضحة من قيد المنشأة بصيغة </a:t>
            </a:r>
            <a:r>
              <a:rPr lang="en-US" sz="2000" dirty="0">
                <a:solidFill>
                  <a:srgbClr val="7C0040"/>
                </a:solidFill>
                <a:latin typeface="Tahoma" pitchFamily="34" charset="0"/>
                <a:ea typeface="Tahoma" pitchFamily="34" charset="0"/>
                <a:cs typeface="Tahoma" pitchFamily="34" charset="0"/>
              </a:rPr>
              <a:t>PDF</a:t>
            </a:r>
            <a:r>
              <a:rPr lang="ar-QA" sz="2000" dirty="0">
                <a:solidFill>
                  <a:srgbClr val="7C0040"/>
                </a:solidFill>
                <a:latin typeface="Tahoma" pitchFamily="34" charset="0"/>
                <a:ea typeface="Tahoma" pitchFamily="34" charset="0"/>
                <a:cs typeface="Tahoma" pitchFamily="34" charset="0"/>
              </a:rPr>
              <a:t>ويجب أن يكون حجمه أقل من 5 </a:t>
            </a:r>
            <a:r>
              <a:rPr lang="en-US" sz="2000" dirty="0" smtClean="0">
                <a:solidFill>
                  <a:srgbClr val="7C0040"/>
                </a:solidFill>
                <a:latin typeface="Tahoma" pitchFamily="34" charset="0"/>
                <a:ea typeface="Tahoma" pitchFamily="34" charset="0"/>
                <a:cs typeface="Tahoma" pitchFamily="34" charset="0"/>
              </a:rPr>
              <a:t>MB</a:t>
            </a:r>
            <a:endParaRPr lang="ar-QA" sz="2000" dirty="0" smtClean="0">
              <a:solidFill>
                <a:srgbClr val="7C0040"/>
              </a:solidFill>
              <a:latin typeface="Tahoma" pitchFamily="34" charset="0"/>
              <a:ea typeface="Tahoma" pitchFamily="34" charset="0"/>
              <a:cs typeface="Tahoma" pitchFamily="34" charset="0"/>
            </a:endParaRPr>
          </a:p>
          <a:p>
            <a:pPr algn="just" rtl="1"/>
            <a:endParaRPr lang="ar-QA" sz="2000" dirty="0">
              <a:solidFill>
                <a:srgbClr val="7C0040"/>
              </a:solidFill>
              <a:latin typeface="Tahoma" pitchFamily="34" charset="0"/>
              <a:ea typeface="Tahoma" pitchFamily="34" charset="0"/>
              <a:cs typeface="Tahoma" pitchFamily="34" charset="0"/>
            </a:endParaRPr>
          </a:p>
          <a:p>
            <a:pPr algn="just" rtl="1"/>
            <a:endParaRPr lang="en-US" sz="2000" dirty="0">
              <a:solidFill>
                <a:srgbClr val="7C0040"/>
              </a:solidFill>
              <a:latin typeface="Tahoma" pitchFamily="34" charset="0"/>
              <a:ea typeface="Tahoma" pitchFamily="34" charset="0"/>
              <a:cs typeface="Tahoma" pitchFamily="34" charset="0"/>
            </a:endParaRPr>
          </a:p>
          <a:p>
            <a:pPr algn="just" rtl="1"/>
            <a:r>
              <a:rPr lang="en-US" sz="2000" dirty="0">
                <a:solidFill>
                  <a:srgbClr val="7C0040"/>
                </a:solidFill>
                <a:latin typeface="Tahoma" pitchFamily="34" charset="0"/>
                <a:ea typeface="Tahoma" pitchFamily="34" charset="0"/>
                <a:cs typeface="Tahoma" pitchFamily="34" charset="0"/>
              </a:rPr>
              <a:t>	•	</a:t>
            </a:r>
            <a:r>
              <a:rPr lang="ar-QA" sz="2000" dirty="0">
                <a:solidFill>
                  <a:srgbClr val="7C0040"/>
                </a:solidFill>
                <a:latin typeface="Tahoma" pitchFamily="34" charset="0"/>
                <a:ea typeface="Tahoma" pitchFamily="34" charset="0"/>
                <a:cs typeface="Tahoma" pitchFamily="34" charset="0"/>
              </a:rPr>
              <a:t>شعار الجهة في صورة رقمية قابلة للتحرير عالية الجودة (بصيغة برنامج</a:t>
            </a:r>
            <a:r>
              <a:rPr lang="en-US" sz="2000" dirty="0">
                <a:solidFill>
                  <a:srgbClr val="7C0040"/>
                </a:solidFill>
                <a:latin typeface="Tahoma" pitchFamily="34" charset="0"/>
                <a:ea typeface="Tahoma" pitchFamily="34" charset="0"/>
                <a:cs typeface="Tahoma" pitchFamily="34" charset="0"/>
              </a:rPr>
              <a:t>Ai ,Illustrator </a:t>
            </a:r>
            <a:r>
              <a:rPr lang="ar-QA" sz="2000" dirty="0">
                <a:solidFill>
                  <a:srgbClr val="7C0040"/>
                </a:solidFill>
                <a:latin typeface="Tahoma" pitchFamily="34" charset="0"/>
                <a:ea typeface="Tahoma" pitchFamily="34" charset="0"/>
                <a:cs typeface="Tahoma" pitchFamily="34" charset="0"/>
              </a:rPr>
              <a:t>وحجمه أقل من </a:t>
            </a:r>
            <a:r>
              <a:rPr lang="en-US" sz="2000" dirty="0">
                <a:solidFill>
                  <a:srgbClr val="7C0040"/>
                </a:solidFill>
                <a:latin typeface="Tahoma" pitchFamily="34" charset="0"/>
                <a:ea typeface="Tahoma" pitchFamily="34" charset="0"/>
                <a:cs typeface="Tahoma" pitchFamily="34" charset="0"/>
              </a:rPr>
              <a:t>5 MB</a:t>
            </a:r>
          </a:p>
          <a:p>
            <a:pPr marR="0" algn="just" rtl="1"/>
            <a:endParaRPr lang="ar-QA" sz="2000" dirty="0">
              <a:solidFill>
                <a:srgbClr val="7C0040"/>
              </a:solidFill>
              <a:latin typeface="Tahoma" pitchFamily="34" charset="0"/>
              <a:ea typeface="Tahoma" pitchFamily="34" charset="0"/>
              <a:cs typeface="Tahoma" pitchFamily="34" charset="0"/>
            </a:endParaRPr>
          </a:p>
          <a:p>
            <a:pPr lvl="1" algn="just"/>
            <a:endParaRPr lang="en-US" sz="2000"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0288608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0739" y="1374366"/>
            <a:ext cx="6444641" cy="4524315"/>
          </a:xfrm>
          <a:prstGeom prst="rect">
            <a:avLst/>
          </a:prstGeom>
        </p:spPr>
        <p:txBody>
          <a:bodyPr wrap="square">
            <a:spAutoFit/>
          </a:bodyPr>
          <a:lstStyle/>
          <a:p>
            <a:pPr algn="just" rtl="1"/>
            <a:r>
              <a:rPr lang="ar-QA" sz="2000" dirty="0">
                <a:solidFill>
                  <a:srgbClr val="7C0040"/>
                </a:solidFill>
                <a:latin typeface="Tahoma" pitchFamily="34" charset="0"/>
                <a:ea typeface="Tahoma" pitchFamily="34" charset="0"/>
                <a:cs typeface="Tahoma" pitchFamily="34" charset="0"/>
              </a:rPr>
              <a:t>•	</a:t>
            </a:r>
            <a:r>
              <a:rPr lang="ar-QA" sz="2000" b="1" dirty="0">
                <a:solidFill>
                  <a:srgbClr val="7C0040"/>
                </a:solidFill>
                <a:latin typeface="Tahoma" pitchFamily="34" charset="0"/>
                <a:ea typeface="Tahoma" pitchFamily="34" charset="0"/>
                <a:cs typeface="Tahoma" pitchFamily="34" charset="0"/>
              </a:rPr>
              <a:t>للفئة الماسية واللؤلؤية </a:t>
            </a:r>
            <a:r>
              <a:rPr lang="ar-QA" sz="2000" b="1" dirty="0" smtClean="0">
                <a:solidFill>
                  <a:srgbClr val="7C0040"/>
                </a:solidFill>
                <a:latin typeface="Tahoma" pitchFamily="34" charset="0"/>
                <a:ea typeface="Tahoma" pitchFamily="34" charset="0"/>
                <a:cs typeface="Tahoma" pitchFamily="34" charset="0"/>
              </a:rPr>
              <a:t>والذهبية:</a:t>
            </a:r>
          </a:p>
          <a:p>
            <a:pPr algn="just" rtl="1"/>
            <a:endParaRPr lang="ar-QA" sz="2000" b="1" dirty="0">
              <a:solidFill>
                <a:srgbClr val="7C0040"/>
              </a:solidFill>
              <a:latin typeface="Tahoma" pitchFamily="34" charset="0"/>
              <a:ea typeface="Tahoma" pitchFamily="34" charset="0"/>
              <a:cs typeface="Tahoma" pitchFamily="34" charset="0"/>
            </a:endParaRPr>
          </a:p>
          <a:p>
            <a:pPr algn="just" rtl="1"/>
            <a:r>
              <a:rPr lang="ar-QA" sz="2000" dirty="0" smtClean="0">
                <a:solidFill>
                  <a:srgbClr val="7C0040"/>
                </a:solidFill>
                <a:latin typeface="Tahoma" pitchFamily="34" charset="0"/>
                <a:ea typeface="Tahoma" pitchFamily="34" charset="0"/>
                <a:cs typeface="Tahoma" pitchFamily="34" charset="0"/>
              </a:rPr>
              <a:t>نبذة  خاصة </a:t>
            </a:r>
            <a:r>
              <a:rPr lang="ar-QA" sz="2000" dirty="0">
                <a:solidFill>
                  <a:srgbClr val="7C0040"/>
                </a:solidFill>
                <a:latin typeface="Tahoma" pitchFamily="34" charset="0"/>
                <a:ea typeface="Tahoma" pitchFamily="34" charset="0"/>
                <a:cs typeface="Tahoma" pitchFamily="34" charset="0"/>
              </a:rPr>
              <a:t>عن الجهة باللغة العربية (بصيغة برنامج </a:t>
            </a:r>
            <a:r>
              <a:rPr lang="en-US" sz="2000" dirty="0">
                <a:solidFill>
                  <a:srgbClr val="7C0040"/>
                </a:solidFill>
                <a:latin typeface="Tahoma" pitchFamily="34" charset="0"/>
                <a:ea typeface="Tahoma" pitchFamily="34" charset="0"/>
                <a:cs typeface="Tahoma" pitchFamily="34" charset="0"/>
              </a:rPr>
              <a:t>MS Word) </a:t>
            </a:r>
            <a:r>
              <a:rPr lang="ar-QA" sz="2000" dirty="0">
                <a:solidFill>
                  <a:srgbClr val="7C0040"/>
                </a:solidFill>
                <a:latin typeface="Tahoma" pitchFamily="34" charset="0"/>
                <a:ea typeface="Tahoma" pitchFamily="34" charset="0"/>
                <a:cs typeface="Tahoma" pitchFamily="34" charset="0"/>
              </a:rPr>
              <a:t>حسب الآتي : - </a:t>
            </a:r>
          </a:p>
          <a:p>
            <a:pPr algn="just" rtl="1"/>
            <a:r>
              <a:rPr lang="ar-QA" sz="2000" dirty="0">
                <a:solidFill>
                  <a:srgbClr val="7C0040"/>
                </a:solidFill>
                <a:latin typeface="Tahoma" pitchFamily="34" charset="0"/>
                <a:ea typeface="Tahoma" pitchFamily="34" charset="0"/>
                <a:cs typeface="Tahoma" pitchFamily="34" charset="0"/>
              </a:rPr>
              <a:t>الفئة الماسية   : لا تتجاوز النبذة الـ 250 كلمة  .</a:t>
            </a:r>
          </a:p>
          <a:p>
            <a:pPr algn="just" rtl="1"/>
            <a:r>
              <a:rPr lang="ar-QA" sz="2000" dirty="0">
                <a:solidFill>
                  <a:srgbClr val="7C0040"/>
                </a:solidFill>
                <a:latin typeface="Tahoma" pitchFamily="34" charset="0"/>
                <a:ea typeface="Tahoma" pitchFamily="34" charset="0"/>
                <a:cs typeface="Tahoma" pitchFamily="34" charset="0"/>
              </a:rPr>
              <a:t>الفئة اللؤلؤية  : لا تتجاوز النبذة الـ 150 كلمة  .</a:t>
            </a:r>
          </a:p>
          <a:p>
            <a:pPr algn="just" rtl="1"/>
            <a:r>
              <a:rPr lang="ar-QA" sz="2000" dirty="0">
                <a:solidFill>
                  <a:srgbClr val="7C0040"/>
                </a:solidFill>
                <a:latin typeface="Tahoma" pitchFamily="34" charset="0"/>
                <a:ea typeface="Tahoma" pitchFamily="34" charset="0"/>
                <a:cs typeface="Tahoma" pitchFamily="34" charset="0"/>
              </a:rPr>
              <a:t>الفئة الذهبية   : لا تتجاوز النبذة الـ 75   كلمة  .</a:t>
            </a:r>
          </a:p>
          <a:p>
            <a:pPr algn="just" rtl="1"/>
            <a:endParaRPr lang="ar-QA" sz="2000" dirty="0">
              <a:solidFill>
                <a:srgbClr val="7C0040"/>
              </a:solidFill>
              <a:latin typeface="Tahoma" pitchFamily="34" charset="0"/>
              <a:ea typeface="Tahoma" pitchFamily="34" charset="0"/>
              <a:cs typeface="Tahoma" pitchFamily="34" charset="0"/>
            </a:endParaRPr>
          </a:p>
          <a:p>
            <a:pPr algn="just" rtl="1"/>
            <a:r>
              <a:rPr lang="ar-QA" sz="2000" dirty="0">
                <a:solidFill>
                  <a:srgbClr val="7C0040"/>
                </a:solidFill>
                <a:latin typeface="Tahoma" pitchFamily="34" charset="0"/>
                <a:ea typeface="Tahoma" pitchFamily="34" charset="0"/>
                <a:cs typeface="Tahoma" pitchFamily="34" charset="0"/>
              </a:rPr>
              <a:t>	تسجيل الاشتراك كعارض (عند الرغبة في الاشتراك كعارض فقط) أو كعارض راعي (في حال الرغبة في رعاية أي من الأنشطة)، حيث لا يمكن تسجيل طلبات الرعاية من جهة غير عارضة.</a:t>
            </a:r>
          </a:p>
          <a:p>
            <a:pPr marR="8100" algn="just" rtl="1"/>
            <a:endParaRPr lang="en-US" sz="2000" dirty="0">
              <a:solidFill>
                <a:srgbClr val="7C0040"/>
              </a:solidFill>
              <a:latin typeface="Tahoma" pitchFamily="34" charset="0"/>
              <a:ea typeface="Tahoma" pitchFamily="34" charset="0"/>
              <a:cs typeface="Tahoma" pitchFamily="34" charset="0"/>
            </a:endParaRPr>
          </a:p>
          <a:p>
            <a:pPr marR="8100" algn="just" rtl="1"/>
            <a:endParaRPr lang="en-US" sz="2000"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2189082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63420" y="1528908"/>
            <a:ext cx="6466115" cy="4401205"/>
          </a:xfrm>
          <a:prstGeom prst="rect">
            <a:avLst/>
          </a:prstGeom>
        </p:spPr>
        <p:txBody>
          <a:bodyPr wrap="square">
            <a:spAutoFit/>
          </a:bodyPr>
          <a:lstStyle/>
          <a:p>
            <a:pPr marR="8100" algn="just" rtl="1">
              <a:buSzPts val="1900"/>
              <a:buFont typeface="Wingdings 2"/>
              <a:buChar char=""/>
            </a:pPr>
            <a:r>
              <a:rPr lang="ar-QA" sz="2000" dirty="0">
                <a:solidFill>
                  <a:srgbClr val="7C0040"/>
                </a:solidFill>
                <a:latin typeface="Times New Roman"/>
                <a:cs typeface="Tahoma"/>
              </a:rPr>
              <a:t>. سيتم إعلام الجهة عن أهلية الجهة للمشاركة في العرض أو توفر أو عدم توفر الباقة المختارة (في حال عدم التوفر يمكن التغيير أو الانتظار) </a:t>
            </a:r>
          </a:p>
          <a:p>
            <a:pPr marR="8100" algn="just" rtl="1"/>
            <a:endParaRPr lang="ar-QA" sz="2000" dirty="0">
              <a:solidFill>
                <a:srgbClr val="7C0040"/>
              </a:solidFill>
              <a:latin typeface="Times New Roman"/>
              <a:cs typeface="Tahoma"/>
            </a:endParaRPr>
          </a:p>
          <a:p>
            <a:pPr marR="8100" algn="just" rtl="1">
              <a:buSzPts val="1900"/>
              <a:buFont typeface="Wingdings 2"/>
              <a:buChar char=""/>
            </a:pPr>
            <a:r>
              <a:rPr lang="ar-QA" sz="2000" dirty="0">
                <a:solidFill>
                  <a:srgbClr val="7C0040"/>
                </a:solidFill>
                <a:latin typeface="Times New Roman"/>
                <a:cs typeface="Tahoma"/>
              </a:rPr>
              <a:t>   4. سيتم التواصل مع الجهة خلال أسبوع من تقديم استمارة التسجيل و نموذج الشروط و الاحكام لاستلام الفاتورة و عقد المشاركة من مكتب التسجيل. </a:t>
            </a:r>
          </a:p>
          <a:p>
            <a:pPr marR="8100" algn="just" rtl="1"/>
            <a:endParaRPr lang="ar-QA" sz="2000" dirty="0">
              <a:solidFill>
                <a:srgbClr val="7C0040"/>
              </a:solidFill>
              <a:latin typeface="Times New Roman"/>
              <a:cs typeface="Tahoma"/>
            </a:endParaRPr>
          </a:p>
          <a:p>
            <a:pPr marR="8100" algn="just" rtl="1">
              <a:buSzPts val="1900"/>
              <a:buFont typeface="Wingdings 2"/>
              <a:buChar char=""/>
            </a:pPr>
            <a:r>
              <a:rPr lang="ar-QA" sz="2000" dirty="0">
                <a:solidFill>
                  <a:srgbClr val="7C0040"/>
                </a:solidFill>
                <a:latin typeface="Times New Roman"/>
                <a:cs typeface="Tahoma"/>
              </a:rPr>
              <a:t> 5.  يجب تسديد قيمة المشاركة/الرعاية خلال (10) أيام عمل من تاريخ استلام الفاتورة. </a:t>
            </a:r>
          </a:p>
          <a:p>
            <a:pPr marR="8100" algn="just" rtl="1"/>
            <a:endParaRPr lang="ar-QA" sz="2000" dirty="0">
              <a:solidFill>
                <a:srgbClr val="7C0040"/>
              </a:solidFill>
              <a:latin typeface="Times New Roman"/>
              <a:cs typeface="Tahoma"/>
            </a:endParaRPr>
          </a:p>
          <a:p>
            <a:pPr marR="8100" algn="just" rtl="1">
              <a:buSzPts val="1900"/>
              <a:buFont typeface="Wingdings 2"/>
              <a:buChar char=""/>
            </a:pPr>
            <a:r>
              <a:rPr lang="ar-QA" sz="2000" dirty="0">
                <a:solidFill>
                  <a:srgbClr val="7C0040"/>
                </a:solidFill>
                <a:latin typeface="Times New Roman"/>
                <a:cs typeface="Tahoma"/>
              </a:rPr>
              <a:t>6. تسلم نسخة العقد (موقعة ومختومة) مرفقة بإشعار الدفع إلى مكتب التسجيل. </a:t>
            </a:r>
          </a:p>
          <a:p>
            <a:pPr algn="just"/>
            <a:endParaRPr lang="en-US" sz="2000" dirty="0">
              <a:solidFill>
                <a:srgbClr val="7C0040"/>
              </a:solidFill>
              <a:latin typeface="Verdana"/>
            </a:endParaRPr>
          </a:p>
        </p:txBody>
      </p:sp>
    </p:spTree>
    <p:extLst>
      <p:ext uri="{BB962C8B-B14F-4D97-AF65-F5344CB8AC3E}">
        <p14:creationId xmlns:p14="http://schemas.microsoft.com/office/powerpoint/2010/main" val="3828547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2862322"/>
          </a:xfrm>
          <a:prstGeom prst="rect">
            <a:avLst/>
          </a:prstGeom>
        </p:spPr>
        <p:txBody>
          <a:bodyPr wrap="square">
            <a:spAutoFit/>
          </a:bodyPr>
          <a:lstStyle/>
          <a:p>
            <a:pPr marR="8100" algn="just" rtl="1">
              <a:buSzPts val="2200"/>
              <a:buFont typeface="Wingdings 2"/>
              <a:buChar char=""/>
            </a:pPr>
            <a:r>
              <a:rPr lang="ar-QA" sz="2000" dirty="0">
                <a:solidFill>
                  <a:srgbClr val="7C0040"/>
                </a:solidFill>
                <a:latin typeface="Tahoma" pitchFamily="34" charset="0"/>
                <a:ea typeface="Tahoma" pitchFamily="34" charset="0"/>
                <a:cs typeface="Tahoma" pitchFamily="34" charset="0"/>
              </a:rPr>
              <a:t>7. سيتم إشعار الجهة بإتمام عملية التسجيل. </a:t>
            </a:r>
          </a:p>
          <a:p>
            <a:pPr marR="8100" algn="just" rtl="1"/>
            <a:endParaRPr lang="ar-QA" sz="2000" dirty="0">
              <a:solidFill>
                <a:srgbClr val="7C0040"/>
              </a:solidFill>
              <a:latin typeface="Tahoma" pitchFamily="34" charset="0"/>
              <a:ea typeface="Tahoma" pitchFamily="34" charset="0"/>
              <a:cs typeface="Tahoma" pitchFamily="34" charset="0"/>
            </a:endParaRPr>
          </a:p>
          <a:p>
            <a:pPr marR="8100" algn="just" rtl="1">
              <a:buSzPts val="2200"/>
              <a:buFont typeface="Wingdings 2"/>
              <a:buChar char=""/>
            </a:pPr>
            <a:r>
              <a:rPr lang="ar-QA" sz="2000" dirty="0">
                <a:solidFill>
                  <a:srgbClr val="7C0040"/>
                </a:solidFill>
                <a:latin typeface="Tahoma" pitchFamily="34" charset="0"/>
                <a:ea typeface="Tahoma" pitchFamily="34" charset="0"/>
                <a:cs typeface="Tahoma" pitchFamily="34" charset="0"/>
              </a:rPr>
              <a:t>8. ينتج عن عدم إتباع الخطوات الموضحة أعلاه خلال الفترة المحددة إلغاء طلب الاشتراك أو عدم ضمان الحصول على الباقة المختارة.</a:t>
            </a:r>
          </a:p>
          <a:p>
            <a:pPr marR="8100" algn="just" rtl="1"/>
            <a:endParaRPr lang="ar-QA" sz="2000" dirty="0">
              <a:solidFill>
                <a:srgbClr val="7C0040"/>
              </a:solidFill>
              <a:latin typeface="Tahoma" pitchFamily="34" charset="0"/>
              <a:ea typeface="Tahoma" pitchFamily="34" charset="0"/>
              <a:cs typeface="Tahoma" pitchFamily="34" charset="0"/>
            </a:endParaRPr>
          </a:p>
          <a:p>
            <a:pPr marR="8100" algn="just" rtl="1">
              <a:buSzPts val="2200"/>
              <a:buFont typeface="Wingdings 2"/>
              <a:buChar char=""/>
            </a:pPr>
            <a:r>
              <a:rPr lang="ar-QA" sz="2000" dirty="0">
                <a:solidFill>
                  <a:srgbClr val="7C0040"/>
                </a:solidFill>
                <a:latin typeface="Tahoma" pitchFamily="34" charset="0"/>
                <a:ea typeface="Tahoma" pitchFamily="34" charset="0"/>
                <a:cs typeface="Tahoma" pitchFamily="34" charset="0"/>
              </a:rPr>
              <a:t>لمزيد من المعلومات يرجى الاطلاع على  الموقع</a:t>
            </a:r>
            <a:r>
              <a:rPr lang="en-US" sz="2000" dirty="0">
                <a:solidFill>
                  <a:srgbClr val="7C0040"/>
                </a:solidFill>
                <a:latin typeface="Tahoma" pitchFamily="34" charset="0"/>
                <a:ea typeface="Tahoma" pitchFamily="34" charset="0"/>
                <a:cs typeface="Tahoma" pitchFamily="34" charset="0"/>
              </a:rPr>
              <a:t> </a:t>
            </a:r>
            <a:r>
              <a:rPr lang="ar-QA" sz="2000" dirty="0">
                <a:solidFill>
                  <a:srgbClr val="7C0040"/>
                </a:solidFill>
                <a:latin typeface="Tahoma" pitchFamily="34" charset="0"/>
                <a:ea typeface="Tahoma" pitchFamily="34" charset="0"/>
                <a:cs typeface="Tahoma" pitchFamily="34" charset="0"/>
              </a:rPr>
              <a:t>الالكتروني  </a:t>
            </a:r>
            <a:r>
              <a:rPr lang="ar-QA" sz="2000" dirty="0" smtClean="0">
                <a:solidFill>
                  <a:srgbClr val="7C0040"/>
                </a:solidFill>
                <a:latin typeface="Tahoma" pitchFamily="34" charset="0"/>
                <a:ea typeface="Tahoma" pitchFamily="34" charset="0"/>
                <a:cs typeface="Tahoma" pitchFamily="34" charset="0"/>
              </a:rPr>
              <a:t> </a:t>
            </a:r>
            <a:r>
              <a:rPr lang="en-US" sz="2000" dirty="0">
                <a:solidFill>
                  <a:srgbClr val="7C0040"/>
                </a:solidFill>
                <a:latin typeface="Tahoma" pitchFamily="34" charset="0"/>
                <a:ea typeface="Tahoma" pitchFamily="34" charset="0"/>
                <a:cs typeface="Tahoma" pitchFamily="34" charset="0"/>
              </a:rPr>
              <a:t>www.qatarcareerfair.com.qa</a:t>
            </a:r>
          </a:p>
          <a:p>
            <a:pPr algn="just"/>
            <a:endParaRPr lang="en-US" sz="2000"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149044997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53649" y="1657677"/>
            <a:ext cx="7102257" cy="954107"/>
          </a:xfrm>
          <a:prstGeom prst="rect">
            <a:avLst/>
          </a:prstGeom>
          <a:noFill/>
          <a:ln>
            <a:noFill/>
          </a:ln>
        </p:spPr>
        <p:txBody>
          <a:bodyPr wrap="square" rtlCol="0">
            <a:spAutoFit/>
          </a:bodyPr>
          <a:lstStyle/>
          <a:p>
            <a:pPr algn="ctr" defTabSz="457200"/>
            <a:r>
              <a:rPr lang="ar-QA" sz="2800" b="1" dirty="0" smtClean="0">
                <a:solidFill>
                  <a:srgbClr val="7C0040"/>
                </a:solidFill>
                <a:latin typeface="+mj-lt"/>
              </a:rPr>
              <a:t>المنظمون</a:t>
            </a:r>
            <a:endParaRPr lang="en-US" sz="2800" b="1" dirty="0">
              <a:solidFill>
                <a:srgbClr val="7C0040"/>
              </a:solidFill>
              <a:latin typeface="+mj-lt"/>
            </a:endParaRPr>
          </a:p>
          <a:p>
            <a:pPr algn="r" defTabSz="457200"/>
            <a:endParaRPr lang="en-US" sz="2800" b="1" dirty="0">
              <a:solidFill>
                <a:srgbClr val="8A194D"/>
              </a:solidFill>
            </a:endParaRPr>
          </a:p>
        </p:txBody>
      </p:sp>
      <p:sp>
        <p:nvSpPr>
          <p:cNvPr id="4" name="Content Placeholder 2"/>
          <p:cNvSpPr txBox="1">
            <a:spLocks/>
          </p:cNvSpPr>
          <p:nvPr/>
        </p:nvSpPr>
        <p:spPr>
          <a:xfrm>
            <a:off x="1453649" y="-436235"/>
            <a:ext cx="8183562" cy="418782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ar-QA" dirty="0" smtClean="0">
              <a:solidFill>
                <a:prstClr val="black"/>
              </a:solidFill>
            </a:endParaRPr>
          </a:p>
          <a:p>
            <a:pPr algn="r">
              <a:buFont typeface="Arial"/>
              <a:buNone/>
            </a:pPr>
            <a:endParaRPr lang="en-US" dirty="0">
              <a:solidFill>
                <a:prstClr val="black"/>
              </a:solidFill>
            </a:endParaRPr>
          </a:p>
        </p:txBody>
      </p:sp>
      <p:pic>
        <p:nvPicPr>
          <p:cNvPr id="7" name="Picture 6" descr="C:\Documents and Settings\salbanai\Desktop\QCF\logo's\QU LOGO_High Res.jpg"/>
          <p:cNvPicPr>
            <a:picLocks noChangeAspect="1" noChangeArrowheads="1"/>
          </p:cNvPicPr>
          <p:nvPr/>
        </p:nvPicPr>
        <p:blipFill>
          <a:blip r:embed="rId2"/>
          <a:srcRect/>
          <a:stretch>
            <a:fillRect/>
          </a:stretch>
        </p:blipFill>
        <p:spPr bwMode="auto">
          <a:xfrm>
            <a:off x="2940430" y="2507992"/>
            <a:ext cx="1600200" cy="1454408"/>
          </a:xfrm>
          <a:prstGeom prst="rect">
            <a:avLst/>
          </a:prstGeom>
          <a:noFill/>
        </p:spPr>
      </p:pic>
      <p:pic>
        <p:nvPicPr>
          <p:cNvPr id="8" name="Picture 14" descr="C:\Documents and Settings\salbanai\Desktop\QCF\QF logo - single color-Portrait-JPG-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1547" y="2422396"/>
            <a:ext cx="14478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MOL Logo_Arabic_High R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3649" y="2630571"/>
            <a:ext cx="11430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5" descr="C:\Documents and Settings\ewood\Desktop\logo's\Amiri Diwan Logo - Arabic -Color-High.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4400" y="2701796"/>
            <a:ext cx="1143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4" descr="QP Logo_High Res_crop.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9611" y="2579558"/>
            <a:ext cx="12192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46971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1027" name="Picture 3" descr="C:\Users\nabdelnour\Desktop\Pictur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9674" y="1391244"/>
            <a:ext cx="5549240" cy="4995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2496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2050" name="Picture 2" descr="C:\Users\nabdelnour\Desktop\Picture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3220" y="1134410"/>
            <a:ext cx="6082640" cy="5034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9505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3074" name="Picture 2" descr="C:\Users\nabdelnour\Desktop\Picture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2225" y="1208088"/>
            <a:ext cx="6267450" cy="495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1711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4098" name="Picture 2" descr="C:\Users\nabdelnour\Desktop\Picture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7013" y="1309688"/>
            <a:ext cx="5929312" cy="4635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36495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5122" name="Picture 2" descr="C:\Users\nabdelnour\Desktop\Picture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8" y="1569493"/>
            <a:ext cx="6200775" cy="3201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2550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6146" name="Picture 2" descr="C:\Users\nabdelnour\Desktop\Picture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7058" y="1269242"/>
            <a:ext cx="6362700" cy="4135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0871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705451"/>
            <a:ext cx="6299860" cy="307777"/>
          </a:xfrm>
          <a:prstGeom prst="rect">
            <a:avLst/>
          </a:prstGeom>
        </p:spPr>
        <p:txBody>
          <a:bodyPr wrap="square">
            <a:spAutoFit/>
          </a:bodyPr>
          <a:lstStyle/>
          <a:p>
            <a:pPr algn="just" defTabSz="457200"/>
            <a:endParaRPr lang="en-US" sz="1400" dirty="0">
              <a:solidFill>
                <a:prstClr val="black"/>
              </a:solidFill>
            </a:endParaRPr>
          </a:p>
        </p:txBody>
      </p:sp>
      <p:pic>
        <p:nvPicPr>
          <p:cNvPr id="7170" name="Picture 2" descr="C:\Users\nabdelnour\Desktop\Picture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5925" y="1425575"/>
            <a:ext cx="6819900" cy="2481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7738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2554545"/>
          </a:xfrm>
          <a:prstGeom prst="rect">
            <a:avLst/>
          </a:prstGeom>
        </p:spPr>
        <p:txBody>
          <a:bodyPr wrap="square">
            <a:spAutoFit/>
          </a:bodyPr>
          <a:lstStyle/>
          <a:p>
            <a:pPr marR="8100" algn="just" rtl="1">
              <a:buSzPts val="2200"/>
              <a:buFont typeface="Wingdings 2"/>
              <a:buChar char=""/>
            </a:pPr>
            <a:r>
              <a:rPr lang="ar-QA" sz="2000" dirty="0">
                <a:solidFill>
                  <a:srgbClr val="7C0040"/>
                </a:solidFill>
                <a:latin typeface="Times New Roman"/>
                <a:cs typeface="Tahoma"/>
              </a:rPr>
              <a:t> تكون كل جهة مشاركة مسؤولة عن تصرفات موظفيها ومن يمثلها، ويجب أن تخصص شخصين على الأقل يتواجدان داخل الجناح الخاص بها خلال ساعات عمل المعرض</a:t>
            </a:r>
          </a:p>
          <a:p>
            <a:pPr marR="8100" algn="just" rtl="1"/>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يطلب الالتزام بالمظهر اللائق واللبس المحتشم</a:t>
            </a:r>
            <a:br>
              <a:rPr lang="ar-QA" sz="2000" dirty="0">
                <a:solidFill>
                  <a:srgbClr val="7C0040"/>
                </a:solidFill>
                <a:latin typeface="Times New Roman"/>
                <a:cs typeface="Tahoma"/>
              </a:rPr>
            </a:br>
            <a:r>
              <a:rPr lang="ar-QA" sz="2000" dirty="0">
                <a:solidFill>
                  <a:srgbClr val="7C0040"/>
                </a:solidFill>
                <a:latin typeface="Times New Roman"/>
                <a:cs typeface="Tahoma"/>
              </a:rPr>
              <a:t>إن حضور ورش العمل حول تفعيل مشاركة الجهة العارضة إلزامي لممثلي الجهات الّذين سيتواجدون على الأجنحة خلال أيام المعرض</a:t>
            </a: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36044225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4842" y="1219200"/>
            <a:ext cx="6305551" cy="4770537"/>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تعليمات هامة</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endParaRPr lang="ar-QA" sz="2000" dirty="0" smtClean="0">
              <a:solidFill>
                <a:srgbClr val="7C0040"/>
              </a:solidFill>
              <a:latin typeface="Times New Roman"/>
              <a:cs typeface="Tahoma"/>
            </a:endParaRPr>
          </a:p>
          <a:p>
            <a:pPr marR="8100" algn="just" rtl="1">
              <a:buSzPts val="2200"/>
              <a:buFont typeface="Wingdings 2"/>
              <a:buChar char=""/>
            </a:pPr>
            <a:r>
              <a:rPr lang="ar-QA" sz="2000" dirty="0" smtClean="0">
                <a:solidFill>
                  <a:srgbClr val="7C0040"/>
                </a:solidFill>
                <a:latin typeface="Times New Roman"/>
                <a:cs typeface="Tahoma"/>
              </a:rPr>
              <a:t>يجب </a:t>
            </a:r>
            <a:r>
              <a:rPr lang="ar-QA" sz="2000" dirty="0">
                <a:solidFill>
                  <a:srgbClr val="7C0040"/>
                </a:solidFill>
                <a:latin typeface="Times New Roman"/>
                <a:cs typeface="Tahoma"/>
              </a:rPr>
              <a:t>أن يكون التصميم مناسباً للمظهر العام حيث أنه يعكس هوية الجهة العارضة</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تم اعتماد تصميم معرض قطر المهني </a:t>
            </a:r>
            <a:r>
              <a:rPr lang="ar-QA" sz="2000" dirty="0" smtClean="0">
                <a:solidFill>
                  <a:srgbClr val="7C0040"/>
                </a:solidFill>
                <a:latin typeface="Times New Roman"/>
                <a:cs typeface="Tahoma"/>
              </a:rPr>
              <a:t>2014 ليكون </a:t>
            </a:r>
            <a:r>
              <a:rPr lang="ar-QA" sz="2000" dirty="0">
                <a:solidFill>
                  <a:srgbClr val="7C0040"/>
                </a:solidFill>
                <a:latin typeface="Times New Roman"/>
                <a:cs typeface="Tahoma"/>
              </a:rPr>
              <a:t>على هيئة قرى حيث سيتم توزيع الجهات العارضة وفقاً لطبيعة نشاطها</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يجب على الجهات المشاركة إرسال تصاميمها إلى المتعهد العام لأخذ الموافقة، وإخطاره بأي تغيير على التصميم وأخذ الموافقة النهائية</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33581802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469678"/>
            <a:ext cx="6305551" cy="4093428"/>
          </a:xfrm>
          <a:prstGeom prst="rect">
            <a:avLst/>
          </a:prstGeom>
        </p:spPr>
        <p:txBody>
          <a:bodyPr wrap="square">
            <a:spAutoFit/>
          </a:bodyPr>
          <a:lstStyle/>
          <a:p>
            <a:pPr marR="8100" algn="just" rtl="1">
              <a:buSzPts val="2200"/>
              <a:buFont typeface="Wingdings 2"/>
              <a:buChar char=""/>
            </a:pPr>
            <a:r>
              <a:rPr lang="ar-QA" sz="2000" dirty="0">
                <a:solidFill>
                  <a:srgbClr val="7C0040"/>
                </a:solidFill>
                <a:latin typeface="Times New Roman"/>
                <a:cs typeface="Tahoma"/>
              </a:rPr>
              <a:t>يجب أن تلتزم الجهات العارضة بالساعات المخصصة للتركيب وفقاً للجدول الزمني وذلك تجنباً لحدوث زحام خلال عملية التحميل والتركيب</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سيوفر مركز قطر الوطني للمؤتمرات عدة بوابات لإدخال وإخراج المواد و المعدات لاستخدام العارضين</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يجب على العاملين المستخدمين من قبل الجهات المشاركة الحصول على البطاقات التعريفية من المتعهد العام ليسمح لهم بالدخول إلى مركز قطر الوطني للمؤتمرات ومزاولة أعمالهم</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11841150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00201" y="2525799"/>
            <a:ext cx="7015160" cy="1015663"/>
          </a:xfrm>
          <a:prstGeom prst="rect">
            <a:avLst/>
          </a:prstGeom>
          <a:noFill/>
        </p:spPr>
        <p:txBody>
          <a:bodyPr wrap="square" rtlCol="0">
            <a:spAutoFit/>
          </a:bodyPr>
          <a:lstStyle/>
          <a:p>
            <a:pPr algn="just" rtl="1"/>
            <a:r>
              <a:rPr lang="ar-SA" sz="2000" dirty="0" smtClean="0">
                <a:solidFill>
                  <a:srgbClr val="7C0040"/>
                </a:solidFill>
                <a:latin typeface="Times New Roman"/>
                <a:cs typeface="Tahoma"/>
              </a:rPr>
              <a:t>تحقيق </a:t>
            </a:r>
            <a:r>
              <a:rPr lang="ar-SA" sz="2000" dirty="0">
                <a:solidFill>
                  <a:srgbClr val="7C0040"/>
                </a:solidFill>
                <a:latin typeface="Times New Roman"/>
                <a:cs typeface="Tahoma"/>
              </a:rPr>
              <a:t>ال</a:t>
            </a:r>
            <a:r>
              <a:rPr lang="ar-QA" sz="2000" dirty="0">
                <a:solidFill>
                  <a:srgbClr val="7C0040"/>
                </a:solidFill>
                <a:latin typeface="Times New Roman"/>
                <a:cs typeface="Tahoma"/>
              </a:rPr>
              <a:t>ا</a:t>
            </a:r>
            <a:r>
              <a:rPr lang="ar-SA" sz="2000" dirty="0">
                <a:solidFill>
                  <a:srgbClr val="7C0040"/>
                </a:solidFill>
                <a:latin typeface="Times New Roman"/>
                <a:cs typeface="Tahoma"/>
              </a:rPr>
              <a:t>طمئنان للمواطن القطري من خلال توفير ال</a:t>
            </a:r>
            <a:r>
              <a:rPr lang="ar-QA" sz="2000" dirty="0">
                <a:solidFill>
                  <a:srgbClr val="7C0040"/>
                </a:solidFill>
                <a:latin typeface="Times New Roman"/>
                <a:cs typeface="Tahoma"/>
              </a:rPr>
              <a:t>ا</a:t>
            </a:r>
            <a:r>
              <a:rPr lang="ar-SA" sz="2000" dirty="0">
                <a:solidFill>
                  <a:srgbClr val="7C0040"/>
                </a:solidFill>
                <a:latin typeface="Times New Roman"/>
                <a:cs typeface="Tahoma"/>
              </a:rPr>
              <a:t>ستقرار الوظيفي والتطوير المهني الذي يؤدي </a:t>
            </a:r>
            <a:r>
              <a:rPr lang="ar-SA" sz="2000" dirty="0" smtClean="0">
                <a:solidFill>
                  <a:srgbClr val="7C0040"/>
                </a:solidFill>
                <a:latin typeface="Times New Roman"/>
                <a:cs typeface="Tahoma"/>
              </a:rPr>
              <a:t>لتوظيف </a:t>
            </a:r>
            <a:r>
              <a:rPr lang="ar-SA" sz="2000" dirty="0">
                <a:solidFill>
                  <a:srgbClr val="7C0040"/>
                </a:solidFill>
                <a:latin typeface="Times New Roman"/>
                <a:cs typeface="Tahoma"/>
              </a:rPr>
              <a:t>قدراته ومهاراته بكفاءة وفعالية في قطاعات العمل المختلفة في الدولة</a:t>
            </a:r>
            <a:r>
              <a:rPr lang="en-US" sz="2000" dirty="0">
                <a:solidFill>
                  <a:srgbClr val="7C0040"/>
                </a:solidFill>
                <a:latin typeface="Times New Roman"/>
                <a:cs typeface="Tahoma"/>
              </a:rPr>
              <a:t>.</a:t>
            </a:r>
          </a:p>
        </p:txBody>
      </p:sp>
      <p:sp>
        <p:nvSpPr>
          <p:cNvPr id="3" name="TextBox 2"/>
          <p:cNvSpPr txBox="1"/>
          <p:nvPr/>
        </p:nvSpPr>
        <p:spPr>
          <a:xfrm>
            <a:off x="3306872" y="1653436"/>
            <a:ext cx="3206662" cy="584775"/>
          </a:xfrm>
          <a:prstGeom prst="rect">
            <a:avLst/>
          </a:prstGeom>
          <a:noFill/>
        </p:spPr>
        <p:txBody>
          <a:bodyPr wrap="square" rtlCol="0">
            <a:spAutoFit/>
          </a:bodyPr>
          <a:lstStyle/>
          <a:p>
            <a:pPr algn="ctr" defTabSz="457200" rtl="1"/>
            <a:r>
              <a:rPr lang="ar-QA" sz="3200" b="1" dirty="0" smtClean="0">
                <a:solidFill>
                  <a:srgbClr val="7C0040"/>
                </a:solidFill>
              </a:rPr>
              <a:t>الرؤية</a:t>
            </a:r>
            <a:endParaRPr lang="en-US" sz="3200" b="1" dirty="0">
              <a:solidFill>
                <a:srgbClr val="7C0040"/>
              </a:solidFill>
            </a:endParaRPr>
          </a:p>
        </p:txBody>
      </p:sp>
    </p:spTree>
    <p:extLst>
      <p:ext uri="{BB962C8B-B14F-4D97-AF65-F5344CB8AC3E}">
        <p14:creationId xmlns:p14="http://schemas.microsoft.com/office/powerpoint/2010/main" val="711594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3477875"/>
          </a:xfrm>
          <a:prstGeom prst="rect">
            <a:avLst/>
          </a:prstGeom>
        </p:spPr>
        <p:txBody>
          <a:bodyPr wrap="square">
            <a:spAutoFit/>
          </a:bodyPr>
          <a:lstStyle/>
          <a:p>
            <a:pPr marR="8100" algn="just" rtl="1">
              <a:buSzPts val="2200"/>
              <a:buFont typeface="Wingdings 2"/>
              <a:buChar char=""/>
            </a:pPr>
            <a:r>
              <a:rPr lang="ar-QA" sz="2000" dirty="0">
                <a:solidFill>
                  <a:srgbClr val="7C0040"/>
                </a:solidFill>
                <a:latin typeface="Times New Roman"/>
                <a:cs typeface="Tahoma"/>
              </a:rPr>
              <a:t>سيكون المتعهد العام متواجداً في الأيام المخصصة لتسهيل عملية البناء والإزالة والإجابة عن استفسارات الجهات العارضة</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سيتم تخصيص مكتب للمتعهد العام في مركز قطر الوطني للمؤتمرات وذلك خلال الفترة المخصصة لبناء وإزالة الأجنحة وأثناء أيام المعرض</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يجب الالتزام بجدول البناء والإزالة المذكور في </a:t>
            </a:r>
            <a:r>
              <a:rPr lang="ar-QA" sz="2000" dirty="0" smtClean="0">
                <a:solidFill>
                  <a:srgbClr val="7C0040"/>
                </a:solidFill>
                <a:latin typeface="Times New Roman"/>
                <a:cs typeface="Tahoma"/>
              </a:rPr>
              <a:t>الدليل</a:t>
            </a:r>
            <a:endParaRPr lang="ar-QA" sz="2000" dirty="0">
              <a:solidFill>
                <a:srgbClr val="7C0040"/>
              </a:solidFill>
              <a:latin typeface="Times New Roman"/>
              <a:cs typeface="Tahoma"/>
            </a:endParaRP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40873880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3477875"/>
          </a:xfrm>
          <a:prstGeom prst="rect">
            <a:avLst/>
          </a:prstGeom>
        </p:spPr>
        <p:txBody>
          <a:bodyPr wrap="square">
            <a:spAutoFit/>
          </a:bodyPr>
          <a:lstStyle/>
          <a:p>
            <a:pPr marR="8100" algn="just" rtl="1">
              <a:buSzPts val="2200"/>
              <a:buFont typeface="Wingdings 2"/>
              <a:buChar char=""/>
            </a:pPr>
            <a:r>
              <a:rPr lang="ar-QA" sz="2000" dirty="0">
                <a:solidFill>
                  <a:srgbClr val="7C0040"/>
                </a:solidFill>
                <a:latin typeface="Times New Roman"/>
                <a:cs typeface="Tahoma"/>
              </a:rPr>
              <a:t>يجب أن يكون مدخل الجناح سالكاً</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للفئتين الفضية والبرونزية، سيتم كتابة أسماء الجهات المشاركة وشعارها على الجناح المخصص لها من قبل المتعهد العام </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يجب ألا يُترك الجناح دون تواجد أحد من قِبل الجهة المشاركة خلال أوقات المعرض </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يجب عدم تناول أية أطعمة أو مشروبات أمام الزوار</a:t>
            </a:r>
          </a:p>
          <a:p>
            <a:pPr marR="8100" algn="just" rtl="1">
              <a:buSzPts val="2200"/>
              <a:buFont typeface="Wingdings 2"/>
              <a:buChar char=""/>
            </a:pP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22456281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1834" y="1371600"/>
            <a:ext cx="6773577" cy="4093428"/>
          </a:xfrm>
          <a:prstGeom prst="rect">
            <a:avLst/>
          </a:prstGeom>
        </p:spPr>
        <p:txBody>
          <a:bodyPr wrap="square">
            <a:spAutoFit/>
          </a:bodyPr>
          <a:lstStyle/>
          <a:p>
            <a:pPr marR="8100" algn="r" rtl="1">
              <a:buSzPts val="2200"/>
              <a:buFont typeface="Wingdings 2"/>
              <a:buChar char=""/>
            </a:pPr>
            <a:r>
              <a:rPr lang="ar-QA" sz="2000" dirty="0">
                <a:solidFill>
                  <a:srgbClr val="7C0040"/>
                </a:solidFill>
                <a:latin typeface="Times New Roman"/>
                <a:cs typeface="Tahoma"/>
              </a:rPr>
              <a:t>يجب عدم ترك المتعلقات الشخصية داخل الجناح بعد انتهاء فترة دوام المعرض. سيكون هناك نظام مفقودات في مكتب إدارة معرض قطر المهني. ولا يعتبر معرض قطر المهني مسؤولاً عن أي مفقودات أو إتلاف للأغراض المفقودة. إنّ أي غرض مفقود سيرسل إلى الجمعيات الخيرية ما لم تتم المطالبة به </a:t>
            </a:r>
            <a:r>
              <a:rPr lang="ar-QA" sz="2000" dirty="0" smtClean="0">
                <a:solidFill>
                  <a:srgbClr val="7C0040"/>
                </a:solidFill>
                <a:latin typeface="Times New Roman"/>
                <a:cs typeface="Tahoma"/>
              </a:rPr>
              <a:t>فور انتهاء المعرض</a:t>
            </a:r>
            <a:r>
              <a:rPr lang="ar-QA" sz="2000" dirty="0">
                <a:solidFill>
                  <a:srgbClr val="7C0040"/>
                </a:solidFill>
                <a:latin typeface="Times New Roman"/>
                <a:cs typeface="Tahoma"/>
              </a:rPr>
              <a:t/>
            </a:r>
            <a:br>
              <a:rPr lang="ar-QA" sz="2000" dirty="0">
                <a:solidFill>
                  <a:srgbClr val="7C0040"/>
                </a:solidFill>
                <a:latin typeface="Times New Roman"/>
                <a:cs typeface="Tahoma"/>
              </a:rPr>
            </a:br>
            <a:r>
              <a:rPr lang="ar-QA" sz="2000" dirty="0">
                <a:solidFill>
                  <a:srgbClr val="7C0040"/>
                </a:solidFill>
                <a:latin typeface="Times New Roman"/>
                <a:cs typeface="Tahoma"/>
              </a:rPr>
              <a:t> </a:t>
            </a:r>
          </a:p>
          <a:p>
            <a:pPr marR="8100" algn="just" rtl="1">
              <a:buSzPts val="2200"/>
              <a:buFont typeface="Wingdings 2"/>
              <a:buChar char=""/>
            </a:pPr>
            <a:r>
              <a:rPr lang="ar-QA" sz="2000" dirty="0">
                <a:solidFill>
                  <a:srgbClr val="7C0040"/>
                </a:solidFill>
                <a:latin typeface="Times New Roman"/>
                <a:cs typeface="Tahoma"/>
              </a:rPr>
              <a:t>يُحظر الترويج داخل وخارج الأجنحة بتوزيع هدايا أو لصق مواد ترويجية أو تنظيم مسابقات </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لا يسمح بعمل حملات ترويجية بغرض استمالة الزوار لتوقيع عقود أو تقديم فرص تعليمية – توظيفية – تدريبية - تطويرية</a:t>
            </a:r>
          </a:p>
          <a:p>
            <a:pPr marR="8100" algn="just" rtl="1">
              <a:buSzPts val="2200"/>
              <a:buFont typeface="Wingdings 2"/>
              <a:buChar char=""/>
            </a:pP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32514066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4600" y="1469678"/>
            <a:ext cx="6305551" cy="4093428"/>
          </a:xfrm>
          <a:prstGeom prst="rect">
            <a:avLst/>
          </a:prstGeom>
        </p:spPr>
        <p:txBody>
          <a:bodyPr wrap="square">
            <a:spAutoFit/>
          </a:bodyPr>
          <a:lstStyle/>
          <a:p>
            <a:pPr marR="8100" algn="just" rtl="1">
              <a:buSzPts val="2200"/>
              <a:buFont typeface="Wingdings 2"/>
              <a:buChar char=""/>
            </a:pPr>
            <a:r>
              <a:rPr lang="ar-QA" sz="2000" dirty="0">
                <a:solidFill>
                  <a:srgbClr val="7C0040"/>
                </a:solidFill>
                <a:latin typeface="Times New Roman"/>
                <a:cs typeface="Tahoma"/>
              </a:rPr>
              <a:t>يحظر استخدام الأسلاك الكهربائية خارج </a:t>
            </a:r>
            <a:r>
              <a:rPr lang="ar-QA" sz="2000" dirty="0" smtClean="0">
                <a:solidFill>
                  <a:srgbClr val="7C0040"/>
                </a:solidFill>
                <a:latin typeface="Times New Roman"/>
                <a:cs typeface="Tahoma"/>
              </a:rPr>
              <a:t>الأجنحة</a:t>
            </a:r>
          </a:p>
          <a:p>
            <a:pPr marR="8100" algn="just" rtl="1">
              <a:buSzPts val="2200"/>
            </a:pPr>
            <a:r>
              <a:rPr lang="ar-QA" sz="2000" dirty="0">
                <a:solidFill>
                  <a:srgbClr val="7C0040"/>
                </a:solidFill>
                <a:latin typeface="Times New Roman"/>
                <a:cs typeface="Tahoma"/>
              </a:rPr>
              <a:t/>
            </a:r>
            <a:br>
              <a:rPr lang="ar-QA" sz="2000" dirty="0">
                <a:solidFill>
                  <a:srgbClr val="7C0040"/>
                </a:solidFill>
                <a:latin typeface="Times New Roman"/>
                <a:cs typeface="Tahoma"/>
              </a:rPr>
            </a:b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يمنع جلب الأحواض المائية إلى </a:t>
            </a:r>
            <a:r>
              <a:rPr lang="ar-QA" sz="2000" dirty="0" smtClean="0">
                <a:solidFill>
                  <a:srgbClr val="7C0040"/>
                </a:solidFill>
                <a:latin typeface="Times New Roman"/>
                <a:cs typeface="Tahoma"/>
              </a:rPr>
              <a:t>المعرض</a:t>
            </a:r>
          </a:p>
          <a:p>
            <a:pPr marR="8100" algn="just" rtl="1">
              <a:buSzPts val="2200"/>
            </a:pPr>
            <a:r>
              <a:rPr lang="ar-QA" sz="2000" dirty="0">
                <a:solidFill>
                  <a:srgbClr val="7C0040"/>
                </a:solidFill>
                <a:latin typeface="Times New Roman"/>
                <a:cs typeface="Tahoma"/>
              </a:rPr>
              <a:t/>
            </a:r>
            <a:br>
              <a:rPr lang="ar-QA" sz="2000" dirty="0">
                <a:solidFill>
                  <a:srgbClr val="7C0040"/>
                </a:solidFill>
                <a:latin typeface="Times New Roman"/>
                <a:cs typeface="Tahoma"/>
              </a:rPr>
            </a:b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يسمح فقط بتقديم التمور والمياه والقهوة العربية </a:t>
            </a:r>
            <a:r>
              <a:rPr lang="ar-QA" sz="2000" dirty="0" smtClean="0">
                <a:solidFill>
                  <a:srgbClr val="7C0040"/>
                </a:solidFill>
                <a:latin typeface="Times New Roman"/>
                <a:cs typeface="Tahoma"/>
              </a:rPr>
              <a:t>والشوكولاته</a:t>
            </a:r>
          </a:p>
          <a:p>
            <a:pPr marR="8100" algn="just" rtl="1">
              <a:buSzPts val="2200"/>
            </a:pPr>
            <a:r>
              <a:rPr lang="ar-QA" sz="2000" dirty="0">
                <a:solidFill>
                  <a:srgbClr val="7C0040"/>
                </a:solidFill>
                <a:latin typeface="Times New Roman"/>
                <a:cs typeface="Tahoma"/>
              </a:rPr>
              <a:t/>
            </a:r>
            <a:br>
              <a:rPr lang="ar-QA" sz="2000" dirty="0">
                <a:solidFill>
                  <a:srgbClr val="7C0040"/>
                </a:solidFill>
                <a:latin typeface="Times New Roman"/>
                <a:cs typeface="Tahoma"/>
              </a:rPr>
            </a:br>
            <a:endParaRPr lang="ar-QA" sz="2000" dirty="0">
              <a:solidFill>
                <a:srgbClr val="7C0040"/>
              </a:solidFill>
              <a:latin typeface="Times New Roman"/>
              <a:cs typeface="Tahoma"/>
            </a:endParaRPr>
          </a:p>
          <a:p>
            <a:pPr marR="8100" algn="just" rtl="1">
              <a:buSzPts val="2200"/>
              <a:buFont typeface="Wingdings 2"/>
              <a:buChar char=""/>
            </a:pPr>
            <a:r>
              <a:rPr lang="ar-QA" sz="2000" dirty="0">
                <a:solidFill>
                  <a:srgbClr val="7C0040"/>
                </a:solidFill>
                <a:latin typeface="Times New Roman"/>
                <a:cs typeface="Tahoma"/>
              </a:rPr>
              <a:t>لا يسمح بدخول الأطفال دون سن ال 12 إلى المعرض</a:t>
            </a:r>
            <a:br>
              <a:rPr lang="ar-QA" sz="2000" dirty="0">
                <a:solidFill>
                  <a:srgbClr val="7C0040"/>
                </a:solidFill>
                <a:latin typeface="Times New Roman"/>
                <a:cs typeface="Tahoma"/>
              </a:rPr>
            </a:br>
            <a:endParaRPr lang="ar-QA" sz="2000" dirty="0">
              <a:solidFill>
                <a:srgbClr val="7C0040"/>
              </a:solidFill>
              <a:latin typeface="Times New Roman"/>
              <a:cs typeface="Tahoma"/>
            </a:endParaRPr>
          </a:p>
          <a:p>
            <a:pPr marR="8100" algn="just" rtl="1">
              <a:buSzPts val="2200"/>
              <a:buFont typeface="Wingdings 2"/>
              <a:buChar char=""/>
            </a:pP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38115525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667501" cy="4154984"/>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التخزين</a:t>
            </a:r>
          </a:p>
          <a:p>
            <a:pPr marR="8100" algn="just" rtl="1">
              <a:buSzPts val="2200"/>
            </a:pPr>
            <a:endParaRPr lang="ar-QA" sz="2000" dirty="0">
              <a:solidFill>
                <a:srgbClr val="7C0040"/>
              </a:solidFill>
              <a:latin typeface="Times New Roman"/>
              <a:cs typeface="Tahoma"/>
            </a:endParaRPr>
          </a:p>
          <a:p>
            <a:pPr marR="8100" algn="just" rtl="1">
              <a:buSzPts val="2200"/>
            </a:pPr>
            <a:endParaRPr lang="ar-QA" sz="2000" dirty="0" smtClean="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سيقوم </a:t>
            </a:r>
            <a:r>
              <a:rPr lang="ar-QA" sz="2000" dirty="0">
                <a:solidFill>
                  <a:srgbClr val="7C0040"/>
                </a:solidFill>
                <a:latin typeface="Times New Roman"/>
                <a:cs typeface="Tahoma"/>
              </a:rPr>
              <a:t>المتعهد العام بتوفير مساحة في كل جناح من الأجنحة الجاهزة (الفئات الفضية والبرونزية) لتكون مخصصة لأغراض تخزين المواد المستخدمة أثناء العرض كالمواد الدعائية والكتيبات وغير ذلك بمساحة تقريبية </a:t>
            </a:r>
            <a:r>
              <a:rPr lang="ar-QA" sz="2000" dirty="0" smtClean="0">
                <a:solidFill>
                  <a:srgbClr val="7C0040"/>
                </a:solidFill>
                <a:latin typeface="Times New Roman"/>
                <a:cs typeface="Tahoma"/>
              </a:rPr>
              <a:t>)</a:t>
            </a:r>
          </a:p>
          <a:p>
            <a:pPr marR="8100" algn="just" rtl="1">
              <a:buSzPts val="2200"/>
            </a:pPr>
            <a:r>
              <a:rPr lang="ar-QA" sz="2000" dirty="0" smtClean="0">
                <a:solidFill>
                  <a:srgbClr val="7C0040"/>
                </a:solidFill>
                <a:latin typeface="Times New Roman"/>
                <a:cs typeface="Tahoma"/>
              </a:rPr>
              <a:t> </a:t>
            </a:r>
            <a:r>
              <a:rPr lang="ar-QA" sz="2000" dirty="0">
                <a:solidFill>
                  <a:srgbClr val="7C0040"/>
                </a:solidFill>
                <a:latin typeface="Times New Roman"/>
                <a:cs typeface="Tahoma"/>
              </a:rPr>
              <a:t>طول: 1.5 م، عرض: 1.5 م، ارتفاع: 2.5 م </a:t>
            </a:r>
            <a:endParaRPr lang="ar-QA" sz="2000" dirty="0" smtClean="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a:t>
            </a:r>
            <a:r>
              <a:rPr lang="ar-QA" sz="2000" dirty="0">
                <a:solidFill>
                  <a:srgbClr val="7C0040"/>
                </a:solidFill>
                <a:latin typeface="Times New Roman"/>
                <a:cs typeface="Tahoma"/>
              </a:rPr>
              <a:t>كما يجب على أية جهة مشاركة تقوم بإنشاء جناح بتصميم خاص بها (الفئات الماسية، واللؤلؤية، والذهبية) أن تراعي وجود مكان للتخزين ضمن المساحة المخصصة لها</a:t>
            </a:r>
          </a:p>
          <a:p>
            <a:pPr marR="8100" algn="just" rtl="1">
              <a:buSzPts val="2200"/>
            </a:pPr>
            <a:endParaRPr lang="ar-QA" sz="2000" dirty="0">
              <a:solidFill>
                <a:srgbClr val="7C0040"/>
              </a:solidFill>
              <a:latin typeface="Times New Roman"/>
              <a:cs typeface="Tahoma"/>
            </a:endParaRPr>
          </a:p>
          <a:p>
            <a:pPr marR="8100" algn="just" rtl="1">
              <a:buSzPts val="2200"/>
              <a:buFont typeface="Wingdings 2"/>
              <a:buChar char=""/>
            </a:pP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42808173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3754874"/>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السلامة والحريق</a:t>
            </a:r>
          </a:p>
          <a:p>
            <a:pPr marR="8100" algn="just" rtl="1">
              <a:buSzPts val="2200"/>
            </a:pPr>
            <a:endParaRPr lang="ar-QA" dirty="0">
              <a:solidFill>
                <a:srgbClr val="7C0040"/>
              </a:solidFill>
              <a:latin typeface="Times New Roman"/>
              <a:cs typeface="Tahoma"/>
            </a:endParaRPr>
          </a:p>
          <a:p>
            <a:pPr marR="8100" algn="r" rtl="1">
              <a:buSzPts val="2200"/>
            </a:pPr>
            <a:r>
              <a:rPr lang="ar-QA" dirty="0">
                <a:solidFill>
                  <a:srgbClr val="7C0040"/>
                </a:solidFill>
                <a:latin typeface="Times New Roman"/>
                <a:cs typeface="Tahoma"/>
              </a:rPr>
              <a:t/>
            </a:r>
            <a:br>
              <a:rPr lang="ar-QA" dirty="0">
                <a:solidFill>
                  <a:srgbClr val="7C0040"/>
                </a:solidFill>
                <a:latin typeface="Times New Roman"/>
                <a:cs typeface="Tahoma"/>
              </a:rPr>
            </a:br>
            <a:r>
              <a:rPr lang="ar-QA" sz="2000" dirty="0">
                <a:solidFill>
                  <a:srgbClr val="7C0040"/>
                </a:solidFill>
                <a:latin typeface="Times New Roman"/>
                <a:cs typeface="Tahoma"/>
              </a:rPr>
              <a:t>1 . يجب ألا يسد تصميم الأجنحة مخارج الطوارئ أو أماكن صهاريج إخماد الحريق أو أنظمة إنذار الحريق</a:t>
            </a:r>
            <a:br>
              <a:rPr lang="ar-QA" sz="2000" dirty="0">
                <a:solidFill>
                  <a:srgbClr val="7C0040"/>
                </a:solidFill>
                <a:latin typeface="Times New Roman"/>
                <a:cs typeface="Tahoma"/>
              </a:rPr>
            </a:br>
            <a:r>
              <a:rPr lang="ar-QA" sz="2000" dirty="0">
                <a:solidFill>
                  <a:srgbClr val="7C0040"/>
                </a:solidFill>
                <a:latin typeface="Times New Roman"/>
                <a:cs typeface="Tahoma"/>
              </a:rPr>
              <a:t/>
            </a:r>
            <a:br>
              <a:rPr lang="ar-QA" sz="2000" dirty="0">
                <a:solidFill>
                  <a:srgbClr val="7C0040"/>
                </a:solidFill>
                <a:latin typeface="Times New Roman"/>
                <a:cs typeface="Tahoma"/>
              </a:rPr>
            </a:br>
            <a:r>
              <a:rPr lang="ar-QA" sz="2000" dirty="0">
                <a:solidFill>
                  <a:srgbClr val="7C0040"/>
                </a:solidFill>
                <a:latin typeface="Times New Roman"/>
                <a:cs typeface="Tahoma"/>
              </a:rPr>
              <a:t>2 . يجب أن تكون جميع المواد والأقمشة المستخدمة غير قابلة للاشتعال</a:t>
            </a:r>
            <a:br>
              <a:rPr lang="ar-QA" sz="2000" dirty="0">
                <a:solidFill>
                  <a:srgbClr val="7C0040"/>
                </a:solidFill>
                <a:latin typeface="Times New Roman"/>
                <a:cs typeface="Tahoma"/>
              </a:rPr>
            </a:br>
            <a:r>
              <a:rPr lang="ar-QA" sz="2000" dirty="0">
                <a:solidFill>
                  <a:srgbClr val="7C0040"/>
                </a:solidFill>
                <a:latin typeface="Times New Roman"/>
                <a:cs typeface="Tahoma"/>
              </a:rPr>
              <a:t/>
            </a:r>
            <a:br>
              <a:rPr lang="ar-QA" sz="2000" dirty="0">
                <a:solidFill>
                  <a:srgbClr val="7C0040"/>
                </a:solidFill>
                <a:latin typeface="Times New Roman"/>
                <a:cs typeface="Tahoma"/>
              </a:rPr>
            </a:br>
            <a:r>
              <a:rPr lang="ar-QA" sz="2000" dirty="0">
                <a:solidFill>
                  <a:srgbClr val="7C0040"/>
                </a:solidFill>
                <a:latin typeface="Times New Roman"/>
                <a:cs typeface="Tahoma"/>
              </a:rPr>
              <a:t>3 . سوف لن يسمح بتحضير الشاي والقهوة خلال المعرض داخل أرض الحدث، ويفضل أن تجلب جاهزة للتقديم</a:t>
            </a:r>
          </a:p>
          <a:p>
            <a:pPr marR="8100" algn="just" rtl="1">
              <a:buSzPts val="2200"/>
              <a:buFont typeface="Wingdings 2"/>
              <a:buChar char=""/>
            </a:pPr>
            <a:endParaRPr lang="en-US" dirty="0">
              <a:solidFill>
                <a:srgbClr val="7C0040"/>
              </a:solidFill>
              <a:latin typeface="Times New Roman"/>
              <a:cs typeface="Tahoma"/>
            </a:endParaRPr>
          </a:p>
        </p:txBody>
      </p:sp>
    </p:spTree>
    <p:extLst>
      <p:ext uri="{BB962C8B-B14F-4D97-AF65-F5344CB8AC3E}">
        <p14:creationId xmlns:p14="http://schemas.microsoft.com/office/powerpoint/2010/main" val="21513746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4600" y="1219200"/>
            <a:ext cx="6305551" cy="4339650"/>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المسؤولية عن الأضرار</a:t>
            </a:r>
          </a:p>
          <a:p>
            <a:pPr marR="8100" algn="just" rtl="1">
              <a:buSzPts val="2200"/>
            </a:pPr>
            <a:r>
              <a:rPr lang="ar-QA" dirty="0" smtClean="0">
                <a:solidFill>
                  <a:srgbClr val="7C0040"/>
                </a:solidFill>
                <a:latin typeface="Times New Roman"/>
                <a:cs typeface="Tahoma"/>
              </a:rPr>
              <a:t/>
            </a:r>
            <a:br>
              <a:rPr lang="ar-QA" dirty="0" smtClean="0">
                <a:solidFill>
                  <a:srgbClr val="7C0040"/>
                </a:solidFill>
                <a:latin typeface="Times New Roman"/>
                <a:cs typeface="Tahoma"/>
              </a:rPr>
            </a:br>
            <a:r>
              <a:rPr lang="ar-QA" dirty="0" smtClean="0">
                <a:solidFill>
                  <a:srgbClr val="7C0040"/>
                </a:solidFill>
                <a:latin typeface="Times New Roman"/>
                <a:cs typeface="Tahoma"/>
              </a:rPr>
              <a:t/>
            </a:r>
            <a:br>
              <a:rPr lang="ar-QA" dirty="0" smtClean="0">
                <a:solidFill>
                  <a:srgbClr val="7C0040"/>
                </a:solidFill>
                <a:latin typeface="Times New Roman"/>
                <a:cs typeface="Tahoma"/>
              </a:rPr>
            </a:br>
            <a:r>
              <a:rPr lang="ar-QA" dirty="0" smtClean="0">
                <a:solidFill>
                  <a:srgbClr val="7C0040"/>
                </a:solidFill>
                <a:latin typeface="Times New Roman"/>
                <a:cs typeface="Tahoma"/>
              </a:rPr>
              <a:t>يمنع </a:t>
            </a:r>
            <a:r>
              <a:rPr lang="ar-QA" dirty="0">
                <a:solidFill>
                  <a:srgbClr val="7C0040"/>
                </a:solidFill>
                <a:latin typeface="Times New Roman"/>
                <a:cs typeface="Tahoma"/>
              </a:rPr>
              <a:t>منعاً باتاً أن تقوم أية جهة مشاركة بنفسها أو من خلال المقاولين المستخدمين من قبلها بإحداث أي تعديل أو تغيير في منشآت مركز قطر الوطني للمؤتمرات</a:t>
            </a:r>
          </a:p>
          <a:p>
            <a:pPr marR="8100" algn="just" rtl="1">
              <a:buSzPts val="2200"/>
              <a:buFont typeface="Wingdings 2"/>
              <a:buChar char=""/>
            </a:pPr>
            <a:endParaRPr lang="ar-QA" dirty="0" smtClean="0">
              <a:solidFill>
                <a:srgbClr val="7C0040"/>
              </a:solidFill>
              <a:latin typeface="Times New Roman"/>
              <a:cs typeface="Tahoma"/>
            </a:endParaRPr>
          </a:p>
          <a:p>
            <a:pPr marR="8100" algn="just" rtl="1">
              <a:buSzPts val="2200"/>
            </a:pPr>
            <a:r>
              <a:rPr lang="ar-QA" dirty="0" smtClean="0">
                <a:solidFill>
                  <a:srgbClr val="7C0040"/>
                </a:solidFill>
                <a:latin typeface="Times New Roman"/>
                <a:cs typeface="Tahoma"/>
              </a:rPr>
              <a:t/>
            </a:r>
            <a:br>
              <a:rPr lang="ar-QA" dirty="0" smtClean="0">
                <a:solidFill>
                  <a:srgbClr val="7C0040"/>
                </a:solidFill>
                <a:latin typeface="Times New Roman"/>
                <a:cs typeface="Tahoma"/>
              </a:rPr>
            </a:br>
            <a:r>
              <a:rPr lang="ar-QA" dirty="0" smtClean="0">
                <a:solidFill>
                  <a:srgbClr val="7C0040"/>
                </a:solidFill>
                <a:latin typeface="Times New Roman"/>
                <a:cs typeface="Tahoma"/>
              </a:rPr>
              <a:t>يُمنع </a:t>
            </a:r>
            <a:r>
              <a:rPr lang="ar-QA" dirty="0">
                <a:solidFill>
                  <a:srgbClr val="7C0040"/>
                </a:solidFill>
                <a:latin typeface="Times New Roman"/>
                <a:cs typeface="Tahoma"/>
              </a:rPr>
              <a:t>إحداث ثقوب في أساسيات أو جدران المركز، تثبيت المسامير و مثبتات البراغي، تثبيت المواد الدعائية أو وضع اللاصق على أساسيات وجدران المركز، كما تلتزم أية جهة مشاركة تحدث مثل هذه الأضرار بنفسها أو من خلال مقاوليها بتحمل تبعات وغرامات هذه الأضرار التي يفرضها مركز قطر الوطني للمؤتمرات على نفقتها الخاصة، ولن يكون المعرض مسؤولاً عن أي ضرر ينجم عن الجهة المشاركة أو مقاوليها</a:t>
            </a:r>
          </a:p>
        </p:txBody>
      </p:sp>
    </p:spTree>
    <p:extLst>
      <p:ext uri="{BB962C8B-B14F-4D97-AF65-F5344CB8AC3E}">
        <p14:creationId xmlns:p14="http://schemas.microsoft.com/office/powerpoint/2010/main" val="6630618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1" y="1469678"/>
            <a:ext cx="6724650" cy="2893100"/>
          </a:xfrm>
          <a:prstGeom prst="rect">
            <a:avLst/>
          </a:prstGeom>
        </p:spPr>
        <p:txBody>
          <a:bodyPr wrap="square">
            <a:spAutoFit/>
          </a:bodyPr>
          <a:lstStyle/>
          <a:p>
            <a:pPr marR="8100" algn="ctr" rtl="1">
              <a:buSzPts val="2200"/>
            </a:pPr>
            <a:endParaRPr lang="ar-QA" sz="2400" b="1" dirty="0" smtClean="0">
              <a:solidFill>
                <a:srgbClr val="7C0040"/>
              </a:solidFill>
              <a:latin typeface="Times New Roman"/>
              <a:cs typeface="Tahoma"/>
            </a:endParaRPr>
          </a:p>
          <a:p>
            <a:pPr marR="8100" algn="ctr" rtl="1">
              <a:buSzPts val="2200"/>
            </a:pPr>
            <a:r>
              <a:rPr lang="ar-QA" sz="2400" b="1" dirty="0" smtClean="0">
                <a:solidFill>
                  <a:srgbClr val="7C0040"/>
                </a:solidFill>
                <a:latin typeface="Times New Roman"/>
                <a:cs typeface="Tahoma"/>
              </a:rPr>
              <a:t>إدخال وإخراج المعدات</a:t>
            </a:r>
          </a:p>
          <a:p>
            <a:pPr marR="8100" algn="just" rtl="1">
              <a:buSzPts val="2200"/>
            </a:pPr>
            <a:endParaRPr lang="ar-QA" dirty="0">
              <a:solidFill>
                <a:srgbClr val="7C0040"/>
              </a:solidFill>
              <a:latin typeface="Times New Roman"/>
              <a:cs typeface="Tahoma"/>
            </a:endParaRPr>
          </a:p>
          <a:p>
            <a:pPr marR="8100" algn="just" rtl="1">
              <a:buSzPts val="2200"/>
            </a:pPr>
            <a:endParaRPr lang="ar-QA" dirty="0" smtClean="0">
              <a:solidFill>
                <a:srgbClr val="7C0040"/>
              </a:solidFill>
              <a:latin typeface="Times New Roman"/>
              <a:cs typeface="Tahoma"/>
            </a:endParaRPr>
          </a:p>
          <a:p>
            <a:pPr marR="8100" algn="just" rtl="1">
              <a:buSzPts val="2200"/>
            </a:pPr>
            <a:endParaRPr lang="ar-QA" sz="2000" dirty="0" smtClean="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يرجى </a:t>
            </a:r>
            <a:r>
              <a:rPr lang="ar-QA" sz="2000" dirty="0">
                <a:solidFill>
                  <a:srgbClr val="7C0040"/>
                </a:solidFill>
                <a:latin typeface="Times New Roman"/>
                <a:cs typeface="Tahoma"/>
              </a:rPr>
              <a:t>الاطلاع على الجدول الزمني والالتزام به حيث أنه لن يسمح بإدخال أو إخراج معدات أو مواد من وإلى الأجنحة خلال الساعات المخصصة للزوار </a:t>
            </a:r>
          </a:p>
          <a:p>
            <a:pPr marR="8100" algn="just" rtl="1">
              <a:buSzPts val="2200"/>
              <a:buFont typeface="Wingdings 2"/>
              <a:buChar char=""/>
            </a:pPr>
            <a:endParaRPr lang="en-US" dirty="0">
              <a:solidFill>
                <a:srgbClr val="7C0040"/>
              </a:solidFill>
              <a:latin typeface="Times New Roman"/>
              <a:cs typeface="Tahoma"/>
            </a:endParaRPr>
          </a:p>
        </p:txBody>
      </p:sp>
    </p:spTree>
    <p:extLst>
      <p:ext uri="{BB962C8B-B14F-4D97-AF65-F5344CB8AC3E}">
        <p14:creationId xmlns:p14="http://schemas.microsoft.com/office/powerpoint/2010/main" val="20240348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676400"/>
            <a:ext cx="6305551" cy="2677656"/>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مستوى الصوت</a:t>
            </a:r>
          </a:p>
          <a:p>
            <a:pPr marR="8100" algn="ctr" rtl="1">
              <a:buSzPts val="2200"/>
            </a:pPr>
            <a:endParaRPr lang="ar-QA" sz="2400" b="1" dirty="0">
              <a:solidFill>
                <a:srgbClr val="7C0040"/>
              </a:solidFill>
              <a:latin typeface="Times New Roman"/>
              <a:cs typeface="Tahoma"/>
            </a:endParaRPr>
          </a:p>
          <a:p>
            <a:pPr marR="8100" algn="ctr" rtl="1">
              <a:buSzPts val="2200"/>
            </a:pPr>
            <a:endParaRPr lang="ar-QA" sz="2400" b="1" dirty="0" smtClean="0">
              <a:solidFill>
                <a:srgbClr val="7C0040"/>
              </a:solidFill>
              <a:latin typeface="Times New Roman"/>
              <a:cs typeface="Tahoma"/>
            </a:endParaRPr>
          </a:p>
          <a:p>
            <a:pPr marR="8100" algn="just" rtl="1">
              <a:buSzPts val="2200"/>
            </a:pPr>
            <a:endParaRPr lang="ar-QA"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يجب </a:t>
            </a:r>
            <a:r>
              <a:rPr lang="ar-QA" sz="2000" dirty="0">
                <a:solidFill>
                  <a:srgbClr val="7C0040"/>
                </a:solidFill>
                <a:latin typeface="Times New Roman"/>
                <a:cs typeface="Tahoma"/>
              </a:rPr>
              <a:t>ألا يتجاوز مستوى الصوت المنبعث من الأجهزة الصوتية التي تستخدمها أية جهة مشاركة في المعرض مستوى ((الديسيبل)) المسموح به من قبل المتعهد العام</a:t>
            </a:r>
          </a:p>
          <a:p>
            <a:pPr marR="8100" algn="just" rtl="1">
              <a:buSzPts val="2200"/>
              <a:buFont typeface="Wingdings 2"/>
              <a:buChar char=""/>
            </a:pPr>
            <a:endParaRPr lang="en-US" dirty="0">
              <a:solidFill>
                <a:srgbClr val="7C0040"/>
              </a:solidFill>
              <a:latin typeface="Times New Roman"/>
              <a:cs typeface="Tahoma"/>
            </a:endParaRPr>
          </a:p>
        </p:txBody>
      </p:sp>
    </p:spTree>
    <p:extLst>
      <p:ext uri="{BB962C8B-B14F-4D97-AF65-F5344CB8AC3E}">
        <p14:creationId xmlns:p14="http://schemas.microsoft.com/office/powerpoint/2010/main" val="15562593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1938992"/>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التأمين</a:t>
            </a:r>
          </a:p>
          <a:p>
            <a:pPr marR="8100" algn="just" rtl="1">
              <a:buSzPts val="2200"/>
            </a:pPr>
            <a:endParaRPr lang="ar-QA" dirty="0" smtClean="0">
              <a:solidFill>
                <a:srgbClr val="7C0040"/>
              </a:solidFill>
              <a:latin typeface="Times New Roman"/>
              <a:cs typeface="Tahoma"/>
            </a:endParaRPr>
          </a:p>
          <a:p>
            <a:pPr marR="8100" algn="just" rtl="1">
              <a:buSzPts val="2200"/>
            </a:pPr>
            <a:endParaRPr lang="ar-QA"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تلتزم </a:t>
            </a:r>
            <a:r>
              <a:rPr lang="ar-QA" sz="2000" dirty="0">
                <a:solidFill>
                  <a:srgbClr val="7C0040"/>
                </a:solidFill>
                <a:latin typeface="Times New Roman"/>
                <a:cs typeface="Tahoma"/>
              </a:rPr>
              <a:t>كل جهة مشاركة بتقديم وثيقة تأمين صالحة عن الأضرار بقيمة (1,000,000) ريال قطري إلى المتعهد العام قبل السماح لها ببناء الجناح</a:t>
            </a:r>
          </a:p>
        </p:txBody>
      </p:sp>
    </p:spTree>
    <p:extLst>
      <p:ext uri="{BB962C8B-B14F-4D97-AF65-F5344CB8AC3E}">
        <p14:creationId xmlns:p14="http://schemas.microsoft.com/office/powerpoint/2010/main" val="2581069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10997" y="2514600"/>
            <a:ext cx="6855912" cy="2554545"/>
          </a:xfrm>
          <a:prstGeom prst="rect">
            <a:avLst/>
          </a:prstGeom>
        </p:spPr>
        <p:txBody>
          <a:bodyPr wrap="square">
            <a:spAutoFit/>
          </a:bodyPr>
          <a:lstStyle/>
          <a:p>
            <a:pPr algn="just" rtl="1"/>
            <a:r>
              <a:rPr lang="ar-SA" sz="2000" dirty="0" smtClean="0">
                <a:solidFill>
                  <a:srgbClr val="7C0040"/>
                </a:solidFill>
                <a:latin typeface="Times New Roman"/>
                <a:cs typeface="Tahoma"/>
              </a:rPr>
              <a:t> </a:t>
            </a:r>
            <a:r>
              <a:rPr lang="ar-SA" sz="2000" dirty="0">
                <a:solidFill>
                  <a:srgbClr val="7C0040"/>
                </a:solidFill>
                <a:latin typeface="Times New Roman"/>
                <a:cs typeface="Tahoma"/>
              </a:rPr>
              <a:t>العمل على توعية وإرشاد الشباب القطري من طلبة المدارس والمعاهد  والجامعات والخريجين والباحثين عن فرص مهنية وغيرهم، بخيارات التعليم والتوظيف والتدريب والتطوير المتوفرة في قطاعات الدولة المختلفة، وعلى دعم جهات العمل بالدولة لتحقيق خططها للموارد البشرية مما يسهم في تحقيق ركيزة التنمية البشرية في إطار رؤية قطر 2030.</a:t>
            </a:r>
            <a:endParaRPr lang="en-US" sz="2000" dirty="0">
              <a:solidFill>
                <a:srgbClr val="7C0040"/>
              </a:solidFill>
              <a:latin typeface="Times New Roman"/>
              <a:cs typeface="Tahoma"/>
            </a:endParaRPr>
          </a:p>
          <a:p>
            <a:pPr algn="just" rtl="1"/>
            <a:endParaRPr lang="en-US" sz="2000" dirty="0">
              <a:solidFill>
                <a:srgbClr val="7C0040"/>
              </a:solidFill>
              <a:latin typeface="Times New Roman"/>
            </a:endParaRPr>
          </a:p>
          <a:p>
            <a:pPr algn="just" rtl="1"/>
            <a:endParaRPr lang="en-US" sz="2000" dirty="0">
              <a:solidFill>
                <a:srgbClr val="7C0040"/>
              </a:solidFill>
              <a:latin typeface="Times New Roman"/>
            </a:endParaRPr>
          </a:p>
        </p:txBody>
      </p:sp>
      <p:sp>
        <p:nvSpPr>
          <p:cNvPr id="8" name="TextBox 7"/>
          <p:cNvSpPr txBox="1"/>
          <p:nvPr/>
        </p:nvSpPr>
        <p:spPr>
          <a:xfrm>
            <a:off x="3124200" y="1264414"/>
            <a:ext cx="3795385" cy="584775"/>
          </a:xfrm>
          <a:prstGeom prst="rect">
            <a:avLst/>
          </a:prstGeom>
          <a:noFill/>
        </p:spPr>
        <p:txBody>
          <a:bodyPr wrap="square" rtlCol="0">
            <a:spAutoFit/>
          </a:bodyPr>
          <a:lstStyle/>
          <a:p>
            <a:pPr algn="ctr" defTabSz="457200" rtl="1"/>
            <a:r>
              <a:rPr lang="ar-QA" sz="3200" b="1" dirty="0" smtClean="0">
                <a:solidFill>
                  <a:srgbClr val="7C0040"/>
                </a:solidFill>
              </a:rPr>
              <a:t>الرسالة</a:t>
            </a:r>
            <a:endParaRPr lang="en-US" sz="3200" b="1" dirty="0">
              <a:solidFill>
                <a:srgbClr val="7C0040"/>
              </a:solidFill>
            </a:endParaRPr>
          </a:p>
        </p:txBody>
      </p:sp>
    </p:spTree>
    <p:extLst>
      <p:ext uri="{BB962C8B-B14F-4D97-AF65-F5344CB8AC3E}">
        <p14:creationId xmlns:p14="http://schemas.microsoft.com/office/powerpoint/2010/main" val="27218955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33600" y="1355074"/>
            <a:ext cx="6953250" cy="5139869"/>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الخدمات العامة</a:t>
            </a:r>
          </a:p>
          <a:p>
            <a:pPr marR="8100" algn="just" rtl="1">
              <a:buSzPts val="2200"/>
              <a:buFont typeface="Wingdings 2"/>
              <a:buChar char=""/>
            </a:pPr>
            <a:endParaRPr lang="ar-QA" sz="1900" dirty="0">
              <a:solidFill>
                <a:srgbClr val="7C0040"/>
              </a:solidFill>
              <a:latin typeface="Times New Roman"/>
              <a:cs typeface="Tahoma"/>
            </a:endParaRPr>
          </a:p>
          <a:p>
            <a:pPr marR="8100" algn="just" rtl="1">
              <a:buSzPts val="2200"/>
              <a:buFont typeface="Wingdings 2"/>
              <a:buChar char=""/>
            </a:pPr>
            <a:r>
              <a:rPr lang="ar-QA" sz="1900" b="1" dirty="0" smtClean="0">
                <a:solidFill>
                  <a:srgbClr val="7C0040"/>
                </a:solidFill>
                <a:latin typeface="Times New Roman"/>
                <a:cs typeface="Tahoma"/>
              </a:rPr>
              <a:t>مواقف السيارات</a:t>
            </a:r>
            <a:endParaRPr lang="ar-QA" sz="1900" b="1" dirty="0">
              <a:solidFill>
                <a:srgbClr val="7C0040"/>
              </a:solidFill>
              <a:latin typeface="Times New Roman"/>
              <a:cs typeface="Tahoma"/>
            </a:endParaRPr>
          </a:p>
          <a:p>
            <a:pPr marR="8100" algn="just" rtl="1">
              <a:buSzPts val="2200"/>
              <a:buFont typeface="Wingdings 2"/>
              <a:buChar char=""/>
            </a:pPr>
            <a:r>
              <a:rPr lang="ar-QA" sz="1900" b="1" dirty="0">
                <a:solidFill>
                  <a:srgbClr val="7C0040"/>
                </a:solidFill>
                <a:latin typeface="Times New Roman"/>
                <a:cs typeface="Tahoma"/>
              </a:rPr>
              <a:t>كوبونات غداء </a:t>
            </a:r>
            <a:r>
              <a:rPr lang="ar-QA" sz="1900" dirty="0">
                <a:solidFill>
                  <a:srgbClr val="7C0040"/>
                </a:solidFill>
                <a:latin typeface="Times New Roman"/>
                <a:cs typeface="Tahoma"/>
              </a:rPr>
              <a:t>يومياً من الساعة 12.30 ظهراً إلى 3.30 عصراً تمنح للجهات المشاركة حسب الفئة </a:t>
            </a:r>
            <a:r>
              <a:rPr lang="ar-QA" sz="1900" dirty="0" smtClean="0">
                <a:solidFill>
                  <a:srgbClr val="7C0040"/>
                </a:solidFill>
                <a:latin typeface="Times New Roman"/>
                <a:cs typeface="Tahoma"/>
              </a:rPr>
              <a:t>المختارة</a:t>
            </a:r>
            <a:endParaRPr lang="ar-QA" sz="1900" dirty="0">
              <a:solidFill>
                <a:srgbClr val="7C0040"/>
              </a:solidFill>
              <a:latin typeface="Times New Roman"/>
              <a:cs typeface="Tahoma"/>
            </a:endParaRPr>
          </a:p>
          <a:p>
            <a:pPr marR="8100" algn="just" rtl="1">
              <a:buSzPts val="2200"/>
              <a:buFont typeface="Wingdings 2"/>
              <a:buChar char=""/>
            </a:pPr>
            <a:r>
              <a:rPr lang="ar-QA" sz="1900" b="1" dirty="0">
                <a:solidFill>
                  <a:srgbClr val="7C0040"/>
                </a:solidFill>
                <a:latin typeface="Times New Roman"/>
                <a:cs typeface="Tahoma"/>
              </a:rPr>
              <a:t>خدمة </a:t>
            </a:r>
            <a:r>
              <a:rPr lang="ar-QA" sz="1900" b="1" dirty="0" smtClean="0">
                <a:solidFill>
                  <a:srgbClr val="7C0040"/>
                </a:solidFill>
                <a:latin typeface="Times New Roman"/>
                <a:cs typeface="Tahoma"/>
              </a:rPr>
              <a:t>الإنترنت</a:t>
            </a:r>
            <a:endParaRPr lang="ar-QA" sz="1900" b="1" dirty="0">
              <a:solidFill>
                <a:srgbClr val="7C0040"/>
              </a:solidFill>
              <a:latin typeface="Times New Roman"/>
              <a:cs typeface="Tahoma"/>
            </a:endParaRPr>
          </a:p>
          <a:p>
            <a:pPr marR="8100" algn="just" rtl="1">
              <a:buSzPts val="2200"/>
              <a:buFont typeface="Wingdings 2"/>
              <a:buChar char=""/>
            </a:pPr>
            <a:r>
              <a:rPr lang="ar-QA" sz="1900" b="1" dirty="0">
                <a:solidFill>
                  <a:srgbClr val="7C0040"/>
                </a:solidFill>
                <a:latin typeface="Times New Roman"/>
                <a:cs typeface="Tahoma"/>
              </a:rPr>
              <a:t>النظافة: </a:t>
            </a:r>
            <a:r>
              <a:rPr lang="ar-QA" sz="1900" dirty="0">
                <a:solidFill>
                  <a:srgbClr val="7C0040"/>
                </a:solidFill>
                <a:latin typeface="Times New Roman"/>
                <a:cs typeface="Tahoma"/>
              </a:rPr>
              <a:t>على كل جهة مشاركة القيام بأعمال التنظيف ضمن المساحة الداخلية لجناحها بالتنسيق مع شركة</a:t>
            </a:r>
            <a:br>
              <a:rPr lang="ar-QA" sz="1900" dirty="0">
                <a:solidFill>
                  <a:srgbClr val="7C0040"/>
                </a:solidFill>
                <a:latin typeface="Times New Roman"/>
                <a:cs typeface="Tahoma"/>
              </a:rPr>
            </a:br>
            <a:r>
              <a:rPr lang="ar-QA" sz="1900" dirty="0">
                <a:solidFill>
                  <a:srgbClr val="7C0040"/>
                </a:solidFill>
                <a:latin typeface="Times New Roman"/>
                <a:cs typeface="Tahoma"/>
              </a:rPr>
              <a:t>التنظيف الخاصة لمركز قطر الوطني للمؤتمرات مباشرة أو طلبها من المتعهد </a:t>
            </a:r>
            <a:r>
              <a:rPr lang="ar-QA" sz="1900" dirty="0" smtClean="0">
                <a:solidFill>
                  <a:srgbClr val="7C0040"/>
                </a:solidFill>
                <a:latin typeface="Times New Roman"/>
                <a:cs typeface="Tahoma"/>
              </a:rPr>
              <a:t>العام</a:t>
            </a:r>
            <a:endParaRPr lang="ar-QA" sz="1900" dirty="0">
              <a:solidFill>
                <a:srgbClr val="7C0040"/>
              </a:solidFill>
              <a:latin typeface="Times New Roman"/>
              <a:cs typeface="Tahoma"/>
            </a:endParaRPr>
          </a:p>
          <a:p>
            <a:pPr marR="8100" algn="just" rtl="1">
              <a:buSzPts val="2200"/>
              <a:buFont typeface="Wingdings 2"/>
              <a:buChar char=""/>
            </a:pPr>
            <a:r>
              <a:rPr lang="ar-QA" sz="1900" b="1" dirty="0">
                <a:solidFill>
                  <a:srgbClr val="7C0040"/>
                </a:solidFill>
                <a:latin typeface="Times New Roman"/>
                <a:cs typeface="Tahoma"/>
              </a:rPr>
              <a:t>خدمة </a:t>
            </a:r>
            <a:r>
              <a:rPr lang="ar-QA" sz="1900" b="1" dirty="0" smtClean="0">
                <a:solidFill>
                  <a:srgbClr val="7C0040"/>
                </a:solidFill>
                <a:latin typeface="Times New Roman"/>
                <a:cs typeface="Tahoma"/>
              </a:rPr>
              <a:t>الكهرباء: </a:t>
            </a:r>
            <a:r>
              <a:rPr lang="ar-QA" sz="1900" dirty="0" smtClean="0">
                <a:solidFill>
                  <a:srgbClr val="7C0040"/>
                </a:solidFill>
                <a:latin typeface="Times New Roman"/>
                <a:cs typeface="Tahoma"/>
              </a:rPr>
              <a:t>يوجد </a:t>
            </a:r>
            <a:r>
              <a:rPr lang="ar-QA" sz="1900" dirty="0">
                <a:solidFill>
                  <a:srgbClr val="7C0040"/>
                </a:solidFill>
                <a:latin typeface="Times New Roman"/>
                <a:cs typeface="Tahoma"/>
              </a:rPr>
              <a:t>توصيل كهربائي لجميع الأجنحة، وفي حال الرغبة في زيادة قوة الكابل التنسيق مباشرة مع</a:t>
            </a:r>
            <a:br>
              <a:rPr lang="ar-QA" sz="1900" dirty="0">
                <a:solidFill>
                  <a:srgbClr val="7C0040"/>
                </a:solidFill>
                <a:latin typeface="Times New Roman"/>
                <a:cs typeface="Tahoma"/>
              </a:rPr>
            </a:br>
            <a:r>
              <a:rPr lang="ar-QA" sz="1900" dirty="0">
                <a:solidFill>
                  <a:srgbClr val="7C0040"/>
                </a:solidFill>
                <a:latin typeface="Times New Roman"/>
                <a:cs typeface="Tahoma"/>
              </a:rPr>
              <a:t>المتعهد العام</a:t>
            </a:r>
          </a:p>
          <a:p>
            <a:pPr marR="8100" algn="just" rtl="1">
              <a:buSzPts val="2200"/>
              <a:buFont typeface="Wingdings 2"/>
              <a:buChar char=""/>
            </a:pPr>
            <a:r>
              <a:rPr lang="ar-QA" sz="1900" b="1" dirty="0">
                <a:solidFill>
                  <a:srgbClr val="7C0040"/>
                </a:solidFill>
                <a:latin typeface="Times New Roman"/>
                <a:cs typeface="Tahoma"/>
              </a:rPr>
              <a:t>فريق الإسعافات </a:t>
            </a:r>
            <a:r>
              <a:rPr lang="ar-QA" sz="1900" b="1" dirty="0" smtClean="0">
                <a:solidFill>
                  <a:srgbClr val="7C0040"/>
                </a:solidFill>
                <a:latin typeface="Times New Roman"/>
                <a:cs typeface="Tahoma"/>
              </a:rPr>
              <a:t>الأولية</a:t>
            </a:r>
            <a:r>
              <a:rPr lang="ar-QA" sz="1900" dirty="0" smtClean="0">
                <a:solidFill>
                  <a:srgbClr val="7C0040"/>
                </a:solidFill>
                <a:latin typeface="Times New Roman"/>
                <a:cs typeface="Tahoma"/>
              </a:rPr>
              <a:t>: يتواجد </a:t>
            </a:r>
            <a:r>
              <a:rPr lang="ar-QA" sz="1900" dirty="0">
                <a:solidFill>
                  <a:srgbClr val="7C0040"/>
                </a:solidFill>
                <a:latin typeface="Times New Roman"/>
                <a:cs typeface="Tahoma"/>
              </a:rPr>
              <a:t>فريق طبي متكامل طيلة فترة المعرض في غرفة الاسعافات الأولية، كما توجد سيارة إسعاف للحالات الطارئة</a:t>
            </a:r>
          </a:p>
          <a:p>
            <a:pPr marR="8100" algn="just" rtl="1">
              <a:buSzPts val="2200"/>
              <a:buFont typeface="Wingdings 2"/>
              <a:buChar char=""/>
            </a:pPr>
            <a:endParaRPr lang="en-US" sz="1900" dirty="0">
              <a:solidFill>
                <a:srgbClr val="7C0040"/>
              </a:solidFill>
              <a:latin typeface="Times New Roman"/>
              <a:cs typeface="Tahoma"/>
            </a:endParaRPr>
          </a:p>
        </p:txBody>
      </p:sp>
    </p:spTree>
    <p:extLst>
      <p:ext uri="{BB962C8B-B14F-4D97-AF65-F5344CB8AC3E}">
        <p14:creationId xmlns:p14="http://schemas.microsoft.com/office/powerpoint/2010/main" val="34510058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54828" y="1752600"/>
            <a:ext cx="6305551" cy="2123658"/>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اللقاء التقني لإعداد الأجنحة</a:t>
            </a:r>
          </a:p>
          <a:p>
            <a:pPr marR="8100" algn="just" rtl="1">
              <a:buSzPts val="2200"/>
              <a:buFont typeface="Wingdings 2"/>
              <a:buChar char=""/>
            </a:pPr>
            <a:endParaRPr lang="ar-QA" dirty="0">
              <a:solidFill>
                <a:srgbClr val="7C0040"/>
              </a:solidFill>
              <a:latin typeface="Times New Roman"/>
              <a:cs typeface="Tahoma"/>
            </a:endParaRPr>
          </a:p>
          <a:p>
            <a:pPr marR="8100" algn="just" rtl="1">
              <a:buSzPts val="2200"/>
            </a:pPr>
            <a:endParaRPr lang="ar-QA" dirty="0" smtClean="0">
              <a:solidFill>
                <a:srgbClr val="7C0040"/>
              </a:solidFill>
              <a:latin typeface="Times New Roman"/>
              <a:cs typeface="Tahoma"/>
            </a:endParaRPr>
          </a:p>
          <a:p>
            <a:pPr marR="8100" algn="just" rtl="1">
              <a:buSzPts val="2200"/>
            </a:pPr>
            <a:endParaRPr lang="ar-QA" dirty="0">
              <a:solidFill>
                <a:srgbClr val="7C0040"/>
              </a:solidFill>
              <a:latin typeface="Times New Roman"/>
              <a:cs typeface="Tahoma"/>
            </a:endParaRPr>
          </a:p>
          <a:p>
            <a:pPr marR="8100" algn="just" rtl="1">
              <a:buSzPts val="2200"/>
            </a:pPr>
            <a:endParaRPr lang="ar-QA" dirty="0" smtClean="0">
              <a:solidFill>
                <a:srgbClr val="7C0040"/>
              </a:solidFill>
              <a:latin typeface="Times New Roman"/>
              <a:cs typeface="Tahoma"/>
            </a:endParaRPr>
          </a:p>
          <a:p>
            <a:pPr marR="8100" algn="just" rtl="1">
              <a:buSzPts val="2200"/>
            </a:pPr>
            <a:r>
              <a:rPr lang="ar-QA" dirty="0" smtClean="0">
                <a:solidFill>
                  <a:srgbClr val="7C0040"/>
                </a:solidFill>
                <a:latin typeface="Times New Roman"/>
                <a:cs typeface="Tahoma"/>
              </a:rPr>
              <a:t>مزيد </a:t>
            </a:r>
            <a:r>
              <a:rPr lang="ar-QA" dirty="0">
                <a:solidFill>
                  <a:srgbClr val="7C0040"/>
                </a:solidFill>
                <a:latin typeface="Times New Roman"/>
                <a:cs typeface="Tahoma"/>
              </a:rPr>
              <a:t>من تفاصيل الإعداد وبناء الأجنحة ستتوفر من خلال دليل بناء الأجنحة الذي سيوزع من قبل المتعهد العام</a:t>
            </a:r>
          </a:p>
        </p:txBody>
      </p:sp>
    </p:spTree>
    <p:extLst>
      <p:ext uri="{BB962C8B-B14F-4D97-AF65-F5344CB8AC3E}">
        <p14:creationId xmlns:p14="http://schemas.microsoft.com/office/powerpoint/2010/main" val="16658016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1295400"/>
            <a:ext cx="6812974" cy="584775"/>
          </a:xfrm>
          <a:prstGeom prst="rect">
            <a:avLst/>
          </a:prstGeom>
        </p:spPr>
        <p:txBody>
          <a:bodyPr wrap="square">
            <a:spAutoFit/>
          </a:bodyPr>
          <a:lstStyle/>
          <a:p>
            <a:pPr marR="8100" algn="ctr" rtl="1">
              <a:buSzPts val="2200"/>
            </a:pPr>
            <a:r>
              <a:rPr lang="ar-QA" sz="3200" b="1" dirty="0">
                <a:solidFill>
                  <a:srgbClr val="7C0040"/>
                </a:solidFill>
                <a:latin typeface="Times New Roman"/>
                <a:cs typeface="Tahoma"/>
              </a:rPr>
              <a:t>أنشطة معرض قطر المهني </a:t>
            </a:r>
            <a:r>
              <a:rPr lang="ar-QA" sz="3200" b="1" dirty="0" smtClean="0">
                <a:solidFill>
                  <a:srgbClr val="7C0040"/>
                </a:solidFill>
                <a:latin typeface="Times New Roman"/>
                <a:cs typeface="Tahoma"/>
              </a:rPr>
              <a:t>2014</a:t>
            </a:r>
            <a:endParaRPr lang="ar-QA" sz="3200" b="1" dirty="0">
              <a:solidFill>
                <a:srgbClr val="7C0040"/>
              </a:solidFill>
              <a:latin typeface="Times New Roman"/>
              <a:cs typeface="Tahoma"/>
            </a:endParaRPr>
          </a:p>
        </p:txBody>
      </p:sp>
      <p:sp>
        <p:nvSpPr>
          <p:cNvPr id="3" name="TextBox 2"/>
          <p:cNvSpPr txBox="1"/>
          <p:nvPr/>
        </p:nvSpPr>
        <p:spPr>
          <a:xfrm>
            <a:off x="2209800" y="2133600"/>
            <a:ext cx="6355774" cy="2523768"/>
          </a:xfrm>
          <a:prstGeom prst="rect">
            <a:avLst/>
          </a:prstGeom>
          <a:noFill/>
        </p:spPr>
        <p:txBody>
          <a:bodyPr wrap="square" rtlCol="0">
            <a:spAutoFit/>
          </a:bodyPr>
          <a:lstStyle/>
          <a:p>
            <a:pPr marR="8100" indent="-285750" algn="just" rtl="1">
              <a:buSzPts val="2200"/>
              <a:buFont typeface="Wingdings 2"/>
              <a:buChar char=""/>
            </a:pPr>
            <a:r>
              <a:rPr lang="ar-QA" sz="2000" dirty="0">
                <a:solidFill>
                  <a:srgbClr val="7C0040"/>
                </a:solidFill>
                <a:latin typeface="Times New Roman"/>
                <a:cs typeface="Tahoma"/>
              </a:rPr>
              <a:t>نادي قطر المهني </a:t>
            </a:r>
          </a:p>
          <a:p>
            <a:pPr marR="8100" indent="-285750" algn="just" rtl="1">
              <a:buSzPts val="2200"/>
              <a:buFont typeface="Wingdings 2"/>
              <a:buChar char=""/>
            </a:pPr>
            <a:r>
              <a:rPr lang="ar-QA" sz="2000" dirty="0">
                <a:solidFill>
                  <a:srgbClr val="7C0040"/>
                </a:solidFill>
                <a:latin typeface="Times New Roman"/>
                <a:cs typeface="Tahoma"/>
              </a:rPr>
              <a:t>اليوم المفتوح </a:t>
            </a:r>
          </a:p>
          <a:p>
            <a:pPr marR="8100" indent="-285750" algn="just" rtl="1">
              <a:buSzPts val="2200"/>
              <a:buFont typeface="Wingdings 2"/>
              <a:buChar char=""/>
            </a:pPr>
            <a:r>
              <a:rPr lang="ar-QA" sz="2000" dirty="0">
                <a:solidFill>
                  <a:srgbClr val="7C0040"/>
                </a:solidFill>
                <a:latin typeface="Times New Roman"/>
                <a:cs typeface="Tahoma"/>
              </a:rPr>
              <a:t>استثمر </a:t>
            </a:r>
          </a:p>
          <a:p>
            <a:pPr marR="8100" indent="-285750" algn="just" rtl="1">
              <a:buSzPts val="2200"/>
              <a:buFont typeface="Wingdings 2"/>
              <a:buChar char=""/>
            </a:pPr>
            <a:r>
              <a:rPr lang="ar-QA" sz="2000" dirty="0">
                <a:solidFill>
                  <a:srgbClr val="7C0040"/>
                </a:solidFill>
                <a:latin typeface="Times New Roman"/>
                <a:cs typeface="Tahoma"/>
              </a:rPr>
              <a:t>القرية المهنية </a:t>
            </a:r>
          </a:p>
          <a:p>
            <a:pPr marR="8100" indent="-285750" algn="just" rtl="1">
              <a:buSzPts val="2200"/>
              <a:buFont typeface="Wingdings 2"/>
              <a:buChar char=""/>
            </a:pPr>
            <a:r>
              <a:rPr lang="ar-QA" sz="2000" dirty="0">
                <a:solidFill>
                  <a:srgbClr val="7C0040"/>
                </a:solidFill>
                <a:latin typeface="Times New Roman"/>
                <a:cs typeface="Tahoma"/>
              </a:rPr>
              <a:t>المتطوعين </a:t>
            </a:r>
          </a:p>
          <a:p>
            <a:pPr marR="8100" indent="-285750" algn="just" rtl="1">
              <a:buSzPts val="2200"/>
              <a:buFont typeface="Wingdings 2"/>
              <a:buChar char=""/>
            </a:pPr>
            <a:r>
              <a:rPr lang="ar-QA" sz="2000" dirty="0">
                <a:solidFill>
                  <a:srgbClr val="7C0040"/>
                </a:solidFill>
                <a:latin typeface="Times New Roman"/>
                <a:cs typeface="Tahoma"/>
              </a:rPr>
              <a:t>المسابقات وورش العمل </a:t>
            </a:r>
          </a:p>
          <a:p>
            <a:pPr marR="8100" indent="-285750" algn="just" rtl="1">
              <a:buSzPts val="2200"/>
              <a:buFont typeface="Wingdings 2"/>
              <a:buChar char=""/>
            </a:pPr>
            <a:r>
              <a:rPr lang="ar-QA" sz="2000" dirty="0">
                <a:solidFill>
                  <a:srgbClr val="7C0040"/>
                </a:solidFill>
                <a:latin typeface="Times New Roman"/>
                <a:cs typeface="Tahoma"/>
              </a:rPr>
              <a:t>مراكز التطوع </a:t>
            </a:r>
          </a:p>
          <a:p>
            <a:pPr algn="r" rtl="1"/>
            <a:endParaRPr lang="en-US" dirty="0"/>
          </a:p>
        </p:txBody>
      </p:sp>
    </p:spTree>
    <p:extLst>
      <p:ext uri="{BB962C8B-B14F-4D97-AF65-F5344CB8AC3E}">
        <p14:creationId xmlns:p14="http://schemas.microsoft.com/office/powerpoint/2010/main" val="3561193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0800" y="1456920"/>
            <a:ext cx="6305551" cy="3847207"/>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نادي قطر المهني</a:t>
            </a:r>
          </a:p>
          <a:p>
            <a:pPr marR="8100" algn="just" rtl="1">
              <a:buSzPts val="2200"/>
            </a:pPr>
            <a:r>
              <a:rPr lang="ar-QA" sz="2000" dirty="0">
                <a:solidFill>
                  <a:srgbClr val="7C0040"/>
                </a:solidFill>
                <a:latin typeface="Times New Roman"/>
                <a:cs typeface="Tahoma"/>
              </a:rPr>
              <a:t>	</a:t>
            </a:r>
          </a:p>
          <a:p>
            <a:pPr marR="8100" algn="just" rtl="1">
              <a:buSzPts val="2200"/>
              <a:buFont typeface="Wingdings 2"/>
              <a:buChar char=""/>
            </a:pPr>
            <a:r>
              <a:rPr lang="ar-QA" sz="2000" dirty="0">
                <a:solidFill>
                  <a:srgbClr val="7C0040"/>
                </a:solidFill>
                <a:latin typeface="Times New Roman"/>
                <a:cs typeface="Tahoma"/>
              </a:rPr>
              <a:t>مبادرة للتواصل يطلقها معرض قطر المهني "عضو في مؤسسة قطر" لنشر الوعي وثقافة التخطيط  المهني.</a:t>
            </a:r>
            <a:br>
              <a:rPr lang="ar-QA" sz="2000" dirty="0">
                <a:solidFill>
                  <a:srgbClr val="7C0040"/>
                </a:solidFill>
                <a:latin typeface="Times New Roman"/>
                <a:cs typeface="Tahoma"/>
              </a:rPr>
            </a:br>
            <a:r>
              <a:rPr lang="ar-QA" sz="2000" dirty="0" smtClean="0">
                <a:solidFill>
                  <a:srgbClr val="7C0040"/>
                </a:solidFill>
                <a:latin typeface="Times New Roman"/>
                <a:cs typeface="Tahoma"/>
              </a:rPr>
              <a:t>رسالتنا</a:t>
            </a:r>
            <a:r>
              <a:rPr lang="ar-QA" sz="2000" dirty="0">
                <a:solidFill>
                  <a:srgbClr val="7C0040"/>
                </a:solidFill>
                <a:latin typeface="Times New Roman"/>
                <a:cs typeface="Tahoma"/>
              </a:rPr>
              <a:t>:</a:t>
            </a:r>
          </a:p>
          <a:p>
            <a:pPr marR="8100" algn="just" rtl="1">
              <a:buSzPts val="2200"/>
              <a:buFont typeface="Wingdings 2"/>
              <a:buChar char=""/>
            </a:pPr>
            <a:r>
              <a:rPr lang="ar-QA" sz="2000" dirty="0" smtClean="0">
                <a:solidFill>
                  <a:srgbClr val="7C0040"/>
                </a:solidFill>
                <a:latin typeface="Times New Roman"/>
                <a:cs typeface="Tahoma"/>
              </a:rPr>
              <a:t>جمع </a:t>
            </a:r>
            <a:r>
              <a:rPr lang="ar-QA" sz="2000" dirty="0">
                <a:solidFill>
                  <a:srgbClr val="7C0040"/>
                </a:solidFill>
                <a:latin typeface="Times New Roman"/>
                <a:cs typeface="Tahoma"/>
              </a:rPr>
              <a:t>المهتمين عامة ً والشباب خاصة ً حول مجموعة من الأنشطة والفعاليات بهدف خلق ثقافة التخطيط المهني.</a:t>
            </a:r>
          </a:p>
          <a:p>
            <a:pPr marR="8100" algn="just" rtl="1">
              <a:buSzPts val="2200"/>
            </a:pPr>
            <a:r>
              <a:rPr lang="ar-QA" sz="2000" dirty="0">
                <a:solidFill>
                  <a:srgbClr val="7C0040"/>
                </a:solidFill>
                <a:latin typeface="Times New Roman"/>
                <a:cs typeface="Tahoma"/>
              </a:rPr>
              <a:t>أ</a:t>
            </a:r>
            <a:r>
              <a:rPr lang="ar-QA" sz="2000" dirty="0" smtClean="0">
                <a:solidFill>
                  <a:srgbClr val="7C0040"/>
                </a:solidFill>
                <a:latin typeface="Times New Roman"/>
                <a:cs typeface="Tahoma"/>
              </a:rPr>
              <a:t>هدافنا</a:t>
            </a:r>
            <a:r>
              <a:rPr lang="ar-QA" sz="2000" dirty="0">
                <a:solidFill>
                  <a:srgbClr val="7C0040"/>
                </a:solidFill>
                <a:latin typeface="Times New Roman"/>
                <a:cs typeface="Tahoma"/>
              </a:rPr>
              <a:t>:</a:t>
            </a:r>
          </a:p>
          <a:p>
            <a:pPr marR="8100" algn="just" rtl="1">
              <a:buSzPts val="2200"/>
              <a:buFont typeface="Wingdings 2"/>
              <a:buChar char=""/>
            </a:pPr>
            <a:r>
              <a:rPr lang="ar-QA" sz="2000" dirty="0">
                <a:solidFill>
                  <a:srgbClr val="7C0040"/>
                </a:solidFill>
                <a:latin typeface="Times New Roman"/>
                <a:cs typeface="Tahoma"/>
              </a:rPr>
              <a:t>خلق مفاهيم مهنية جديدة بالإضافة إلى تصحيح المفاهيم الحالية.</a:t>
            </a:r>
          </a:p>
          <a:p>
            <a:pPr marR="8100" algn="just" rtl="1">
              <a:buSzPts val="2200"/>
              <a:buFont typeface="Wingdings 2"/>
              <a:buChar char=""/>
            </a:pPr>
            <a:r>
              <a:rPr lang="ar-QA" sz="2000" dirty="0">
                <a:solidFill>
                  <a:srgbClr val="7C0040"/>
                </a:solidFill>
                <a:latin typeface="Times New Roman"/>
                <a:cs typeface="Tahoma"/>
              </a:rPr>
              <a:t>تفعيل التواصل بين فئات المجتمع في دعم ثقافة التخطيط والتطوير لدى جيل الشباب.</a:t>
            </a:r>
          </a:p>
        </p:txBody>
      </p:sp>
    </p:spTree>
    <p:extLst>
      <p:ext uri="{BB962C8B-B14F-4D97-AF65-F5344CB8AC3E}">
        <p14:creationId xmlns:p14="http://schemas.microsoft.com/office/powerpoint/2010/main" val="16407196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2200" y="1295400"/>
            <a:ext cx="6305551" cy="4708981"/>
          </a:xfrm>
          <a:prstGeom prst="rect">
            <a:avLst/>
          </a:prstGeom>
        </p:spPr>
        <p:txBody>
          <a:bodyPr wrap="square">
            <a:spAutoFit/>
          </a:bodyPr>
          <a:lstStyle/>
          <a:p>
            <a:pPr marR="8100" algn="just" rtl="1">
              <a:buSzPts val="2200"/>
            </a:pPr>
            <a:r>
              <a:rPr lang="ar-QA" sz="2000" dirty="0">
                <a:solidFill>
                  <a:srgbClr val="7C0040"/>
                </a:solidFill>
                <a:latin typeface="Times New Roman"/>
                <a:cs typeface="Tahoma"/>
              </a:rPr>
              <a:t>قيمنا:</a:t>
            </a:r>
          </a:p>
          <a:p>
            <a:pPr marR="8100" algn="just" rtl="1">
              <a:buSzPts val="2200"/>
              <a:buFont typeface="Wingdings 2"/>
              <a:buChar char=""/>
            </a:pPr>
            <a:r>
              <a:rPr lang="ar-QA" sz="2000" dirty="0">
                <a:solidFill>
                  <a:srgbClr val="7C0040"/>
                </a:solidFill>
                <a:latin typeface="Times New Roman"/>
                <a:cs typeface="Tahoma"/>
              </a:rPr>
              <a:t>القيادة وروح المسؤولية</a:t>
            </a:r>
          </a:p>
          <a:p>
            <a:pPr marR="8100" algn="just" rtl="1">
              <a:buSzPts val="2200"/>
              <a:buFont typeface="Wingdings 2"/>
              <a:buChar char=""/>
            </a:pPr>
            <a:r>
              <a:rPr lang="ar-QA" sz="2000" dirty="0">
                <a:solidFill>
                  <a:srgbClr val="7C0040"/>
                </a:solidFill>
                <a:latin typeface="Times New Roman"/>
                <a:cs typeface="Tahoma"/>
              </a:rPr>
              <a:t>المبادرة والتميز</a:t>
            </a:r>
          </a:p>
          <a:p>
            <a:pPr marR="8100" algn="just" rtl="1">
              <a:buSzPts val="2200"/>
              <a:buFont typeface="Wingdings 2"/>
              <a:buChar char=""/>
            </a:pPr>
            <a:r>
              <a:rPr lang="ar-QA" sz="2000" dirty="0">
                <a:solidFill>
                  <a:srgbClr val="7C0040"/>
                </a:solidFill>
                <a:latin typeface="Times New Roman"/>
                <a:cs typeface="Tahoma"/>
              </a:rPr>
              <a:t>الإبداع والاتقان</a:t>
            </a:r>
          </a:p>
          <a:p>
            <a:pPr marR="8100" algn="just" rtl="1">
              <a:buSzPts val="2200"/>
              <a:buFont typeface="Wingdings 2"/>
              <a:buChar char=""/>
            </a:pPr>
            <a:r>
              <a:rPr lang="ar-QA" sz="2000" dirty="0">
                <a:solidFill>
                  <a:srgbClr val="7C0040"/>
                </a:solidFill>
                <a:latin typeface="Times New Roman"/>
                <a:cs typeface="Tahoma"/>
              </a:rPr>
              <a:t>التطوير المستمر</a:t>
            </a:r>
          </a:p>
          <a:p>
            <a:pPr marR="8100" algn="just" rtl="1">
              <a:buSzPts val="2200"/>
              <a:buFont typeface="Wingdings 2"/>
              <a:buChar char=""/>
            </a:pPr>
            <a:r>
              <a:rPr lang="ar-QA" sz="2000" dirty="0">
                <a:solidFill>
                  <a:srgbClr val="7C0040"/>
                </a:solidFill>
                <a:latin typeface="Times New Roman"/>
                <a:cs typeface="Tahoma"/>
              </a:rPr>
              <a:t>احترام الوقت</a:t>
            </a:r>
          </a:p>
          <a:p>
            <a:pPr marR="8100" algn="just" rtl="1">
              <a:buSzPts val="2200"/>
              <a:buFont typeface="Wingdings 2"/>
              <a:buChar char=""/>
            </a:pPr>
            <a:r>
              <a:rPr lang="ar-QA" sz="2000" dirty="0">
                <a:solidFill>
                  <a:srgbClr val="7C0040"/>
                </a:solidFill>
                <a:latin typeface="Times New Roman"/>
                <a:cs typeface="Tahoma"/>
              </a:rPr>
              <a:t>الالتزام بمنطلق هويتنا</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pPr>
            <a:r>
              <a:rPr lang="ar-QA" sz="2000" dirty="0">
                <a:solidFill>
                  <a:srgbClr val="7C0040"/>
                </a:solidFill>
                <a:latin typeface="Times New Roman"/>
                <a:cs typeface="Tahoma"/>
              </a:rPr>
              <a:t>مزايا العضوية:</a:t>
            </a:r>
          </a:p>
          <a:p>
            <a:pPr marR="8100" algn="just" rtl="1">
              <a:buSzPts val="2200"/>
              <a:buFont typeface="Wingdings 2"/>
              <a:buChar char=""/>
            </a:pPr>
            <a:r>
              <a:rPr lang="ar-QA" sz="2000" dirty="0">
                <a:solidFill>
                  <a:srgbClr val="7C0040"/>
                </a:solidFill>
                <a:latin typeface="Times New Roman"/>
                <a:cs typeface="Tahoma"/>
              </a:rPr>
              <a:t>الحصول على بطاقة عضوية سارية المفعول لمدة 3 سنوات قابلة للتجديد</a:t>
            </a:r>
          </a:p>
          <a:p>
            <a:pPr marR="8100" algn="just" rtl="1">
              <a:buSzPts val="2200"/>
              <a:buFont typeface="Wingdings 2"/>
              <a:buChar char=""/>
            </a:pPr>
            <a:r>
              <a:rPr lang="ar-QA" sz="2000" dirty="0">
                <a:solidFill>
                  <a:srgbClr val="7C0040"/>
                </a:solidFill>
                <a:latin typeface="Times New Roman"/>
                <a:cs typeface="Tahoma"/>
              </a:rPr>
              <a:t> أولوية التسجيل في البرامج التى يطرحها المركز</a:t>
            </a:r>
          </a:p>
          <a:p>
            <a:pPr marR="8100" algn="just" rtl="1">
              <a:buSzPts val="2200"/>
              <a:buFont typeface="Wingdings 2"/>
              <a:buChar char=""/>
            </a:pPr>
            <a:r>
              <a:rPr lang="ar-QA" sz="2000" dirty="0">
                <a:solidFill>
                  <a:srgbClr val="7C0040"/>
                </a:solidFill>
                <a:latin typeface="Times New Roman"/>
                <a:cs typeface="Tahoma"/>
              </a:rPr>
              <a:t>الحصول على نسخ من المطبوعات والمنشورات التي يصدرها المركز </a:t>
            </a:r>
          </a:p>
          <a:p>
            <a:pPr marR="8100" algn="just" rtl="1">
              <a:buSzPts val="2200"/>
              <a:buFont typeface="Wingdings 2"/>
              <a:buChar char=""/>
            </a:pPr>
            <a:r>
              <a:rPr lang="ar-QA" sz="2000" dirty="0">
                <a:solidFill>
                  <a:srgbClr val="7C0040"/>
                </a:solidFill>
                <a:latin typeface="Times New Roman"/>
                <a:cs typeface="Tahoma"/>
              </a:rPr>
              <a:t>الدعوة لحضور الفعاليات التي يقيمها المركز </a:t>
            </a: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32080904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2308324"/>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العمل التطوعي</a:t>
            </a:r>
            <a:endParaRPr lang="ar-QA" sz="2400" b="1" dirty="0">
              <a:solidFill>
                <a:srgbClr val="7C0040"/>
              </a:solidFill>
              <a:latin typeface="Times New Roman"/>
              <a:cs typeface="Tahoma"/>
            </a:endParaRPr>
          </a:p>
          <a:p>
            <a:pPr marR="8100" algn="just" rtl="1">
              <a:buSzPts val="2200"/>
            </a:pPr>
            <a:endParaRPr lang="ar-QA" sz="2000" dirty="0" smtClean="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يعد </a:t>
            </a:r>
            <a:r>
              <a:rPr lang="ar-QA" sz="2000" dirty="0">
                <a:solidFill>
                  <a:srgbClr val="7C0040"/>
                </a:solidFill>
                <a:latin typeface="Times New Roman"/>
                <a:cs typeface="Tahoma"/>
              </a:rPr>
              <a:t>برنامج العمل التطوعي مبادرة من قبل معرض قطر المهني من أجل غرس مفهوم العمل التطوعي لدى جيل الشباب والتي تتيح فرصة للشباب من كلا الجنسين لإبراز مهاراتهم وصقل شخصياتهم في ميدان العمل التطوعي، فهو برنامج سنوي متزامن مع معرض قطر </a:t>
            </a:r>
            <a:r>
              <a:rPr lang="ar-QA" sz="2000" dirty="0" smtClean="0">
                <a:solidFill>
                  <a:srgbClr val="7C0040"/>
                </a:solidFill>
                <a:latin typeface="Times New Roman"/>
                <a:cs typeface="Tahoma"/>
              </a:rPr>
              <a:t>المهني.</a:t>
            </a:r>
            <a:endParaRPr lang="ar-QA" sz="2000" dirty="0">
              <a:solidFill>
                <a:srgbClr val="7C0040"/>
              </a:solidFill>
              <a:latin typeface="Times New Roman"/>
              <a:cs typeface="Tahoma"/>
            </a:endParaRPr>
          </a:p>
        </p:txBody>
      </p:sp>
    </p:spTree>
    <p:extLst>
      <p:ext uri="{BB962C8B-B14F-4D97-AF65-F5344CB8AC3E}">
        <p14:creationId xmlns:p14="http://schemas.microsoft.com/office/powerpoint/2010/main" val="322717240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3139321"/>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المسابقات</a:t>
            </a:r>
          </a:p>
          <a:p>
            <a:pPr marR="8100" algn="just" rtl="1">
              <a:buSzPts val="2200"/>
            </a:pPr>
            <a:endParaRPr lang="ar-QA" dirty="0">
              <a:solidFill>
                <a:srgbClr val="7C0040"/>
              </a:solidFill>
              <a:latin typeface="Times New Roman"/>
              <a:cs typeface="Tahoma"/>
            </a:endParaRPr>
          </a:p>
          <a:p>
            <a:pPr marR="8100" algn="just" rtl="1">
              <a:buSzPts val="2200"/>
            </a:pPr>
            <a:endParaRPr lang="ar-QA" dirty="0">
              <a:solidFill>
                <a:srgbClr val="7C0040"/>
              </a:solidFill>
              <a:latin typeface="Times New Roman"/>
              <a:cs typeface="Tahoma"/>
            </a:endParaRPr>
          </a:p>
          <a:p>
            <a:pPr marR="8100" algn="just" rtl="1">
              <a:buSzPts val="2200"/>
              <a:buFont typeface="Wingdings 2"/>
              <a:buChar char=""/>
            </a:pPr>
            <a:r>
              <a:rPr lang="ar-QA" sz="2000" b="1" dirty="0">
                <a:solidFill>
                  <a:srgbClr val="7C0040"/>
                </a:solidFill>
                <a:latin typeface="Times New Roman"/>
                <a:cs typeface="Tahoma"/>
              </a:rPr>
              <a:t>صور مهنية:</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تتيح </a:t>
            </a:r>
            <a:r>
              <a:rPr lang="ar-QA" sz="2000" dirty="0">
                <a:solidFill>
                  <a:srgbClr val="7C0040"/>
                </a:solidFill>
                <a:latin typeface="Times New Roman"/>
                <a:cs typeface="Tahoma"/>
              </a:rPr>
              <a:t>المسابقة فرصة لهواة التصوير ليُبرزوا مهاراتهم في تصوير أشخاص أثناء تأديتهم لأعمال تعبر عن مهن طموحة سواء ً الحالية أو المستقبلية لتعكس نمطا ً من الحياة المهنية لهؤلاء الناس في دولة قطر.</a:t>
            </a:r>
          </a:p>
          <a:p>
            <a:pPr marR="8100" algn="just" rtl="1">
              <a:buSzPts val="2200"/>
              <a:buFont typeface="Wingdings 2"/>
              <a:buChar char=""/>
            </a:pPr>
            <a:endParaRPr lang="ar-QA" dirty="0">
              <a:solidFill>
                <a:srgbClr val="7C0040"/>
              </a:solidFill>
              <a:latin typeface="Times New Roman"/>
              <a:cs typeface="Tahoma"/>
            </a:endParaRPr>
          </a:p>
        </p:txBody>
      </p:sp>
    </p:spTree>
    <p:extLst>
      <p:ext uri="{BB962C8B-B14F-4D97-AF65-F5344CB8AC3E}">
        <p14:creationId xmlns:p14="http://schemas.microsoft.com/office/powerpoint/2010/main" val="39863094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2554545"/>
          </a:xfrm>
          <a:prstGeom prst="rect">
            <a:avLst/>
          </a:prstGeom>
        </p:spPr>
        <p:txBody>
          <a:bodyPr wrap="square">
            <a:spAutoFit/>
          </a:bodyPr>
          <a:lstStyle/>
          <a:p>
            <a:pPr marR="8100" algn="ctr" rtl="1">
              <a:buSzPts val="2200"/>
            </a:pPr>
            <a:r>
              <a:rPr lang="ar-QA" sz="2400" b="1" dirty="0">
                <a:solidFill>
                  <a:srgbClr val="7C0040"/>
                </a:solidFill>
                <a:latin typeface="Times New Roman"/>
                <a:cs typeface="Tahoma"/>
              </a:rPr>
              <a:t>المسابقات</a:t>
            </a:r>
          </a:p>
          <a:p>
            <a:pPr marR="8100" algn="just" rtl="1">
              <a:buSzPts val="2200"/>
            </a:pPr>
            <a:endParaRPr lang="ar-QA" dirty="0">
              <a:solidFill>
                <a:srgbClr val="7C0040"/>
              </a:solidFill>
              <a:latin typeface="Times New Roman"/>
              <a:cs typeface="Tahoma"/>
            </a:endParaRPr>
          </a:p>
          <a:p>
            <a:pPr marR="8100" algn="just" rtl="1">
              <a:buSzPts val="2200"/>
              <a:buFont typeface="Wingdings 2"/>
              <a:buChar char=""/>
            </a:pPr>
            <a:r>
              <a:rPr lang="ar-QA" sz="2000" b="1" dirty="0">
                <a:solidFill>
                  <a:srgbClr val="7C0040"/>
                </a:solidFill>
                <a:latin typeface="Times New Roman"/>
                <a:cs typeface="Tahoma"/>
              </a:rPr>
              <a:t>قصص مهنية:</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فرصة </a:t>
            </a:r>
            <a:r>
              <a:rPr lang="ar-QA" sz="2000" dirty="0">
                <a:solidFill>
                  <a:srgbClr val="7C0040"/>
                </a:solidFill>
                <a:latin typeface="Times New Roman"/>
                <a:cs typeface="Tahoma"/>
              </a:rPr>
              <a:t>لأصحاب الأقلام المبدعة من الشباب للمشاركة في إيصال رسالة معرض قطر المهني، وذلك بكتابة قصة قصيرة ترسخ مفهوم التخطيط لمهنة/وظيفة المستقبل.</a:t>
            </a:r>
          </a:p>
          <a:p>
            <a:pPr marR="8100" algn="just" rtl="1">
              <a:buSzPts val="2200"/>
              <a:buFont typeface="Wingdings 2"/>
              <a:buChar char=""/>
            </a:pPr>
            <a:endParaRPr lang="ar-QA" dirty="0">
              <a:solidFill>
                <a:srgbClr val="7C0040"/>
              </a:solidFill>
              <a:latin typeface="Times New Roman"/>
              <a:cs typeface="Tahoma"/>
            </a:endParaRPr>
          </a:p>
        </p:txBody>
      </p:sp>
    </p:spTree>
    <p:extLst>
      <p:ext uri="{BB962C8B-B14F-4D97-AF65-F5344CB8AC3E}">
        <p14:creationId xmlns:p14="http://schemas.microsoft.com/office/powerpoint/2010/main" val="32518125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7400" y="1469678"/>
            <a:ext cx="6648450" cy="4462760"/>
          </a:xfrm>
          <a:prstGeom prst="rect">
            <a:avLst/>
          </a:prstGeom>
        </p:spPr>
        <p:txBody>
          <a:bodyPr wrap="square">
            <a:spAutoFit/>
          </a:bodyPr>
          <a:lstStyle/>
          <a:p>
            <a:pPr marR="8100" algn="ctr" rtl="1">
              <a:buSzPts val="2200"/>
            </a:pPr>
            <a:r>
              <a:rPr lang="ar-QA" sz="2400" b="1" dirty="0">
                <a:solidFill>
                  <a:srgbClr val="7C0040"/>
                </a:solidFill>
                <a:latin typeface="Times New Roman"/>
                <a:cs typeface="Tahoma"/>
              </a:rPr>
              <a:t>المسابقات</a:t>
            </a:r>
          </a:p>
          <a:p>
            <a:pPr marR="8100" algn="just" rtl="1">
              <a:buSzPts val="2200"/>
            </a:pPr>
            <a:endParaRPr lang="ar-QA" sz="2000" dirty="0" smtClean="0">
              <a:solidFill>
                <a:srgbClr val="7C0040"/>
              </a:solidFill>
              <a:latin typeface="Times New Roman"/>
              <a:cs typeface="Tahoma"/>
            </a:endParaRPr>
          </a:p>
          <a:p>
            <a:pPr marR="8100" algn="just" rtl="1">
              <a:buSzPts val="2200"/>
              <a:buFont typeface="Wingdings 2"/>
              <a:buChar char=""/>
            </a:pPr>
            <a:r>
              <a:rPr lang="ar-QA" sz="2000" b="1" dirty="0" smtClean="0">
                <a:solidFill>
                  <a:srgbClr val="7C0040"/>
                </a:solidFill>
                <a:latin typeface="Times New Roman"/>
                <a:cs typeface="Tahoma"/>
              </a:rPr>
              <a:t>ابحث </a:t>
            </a:r>
            <a:r>
              <a:rPr lang="ar-QA" sz="2000" b="1" dirty="0">
                <a:solidFill>
                  <a:srgbClr val="7C0040"/>
                </a:solidFill>
                <a:latin typeface="Times New Roman"/>
                <a:cs typeface="Tahoma"/>
              </a:rPr>
              <a:t>عن معلومة:</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تبدأ </a:t>
            </a:r>
            <a:r>
              <a:rPr lang="ar-QA" sz="2000" dirty="0">
                <a:solidFill>
                  <a:srgbClr val="7C0040"/>
                </a:solidFill>
                <a:latin typeface="Times New Roman"/>
                <a:cs typeface="Tahoma"/>
              </a:rPr>
              <a:t>هذه المسابقة من اليوم الثاني إلى الخامس بحيث سيتم تخصيص سؤال يومي عن كل جهة راعية, يبحث الزائر عن إجابته من خلال زيارة الجناح المخصص لها .</a:t>
            </a:r>
          </a:p>
          <a:p>
            <a:pPr marR="8100" algn="r" rtl="1">
              <a:buSzPts val="2200"/>
            </a:pPr>
            <a:endParaRPr lang="ar-QA" sz="2000" dirty="0" smtClean="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تقوم </a:t>
            </a:r>
            <a:r>
              <a:rPr lang="ar-QA" sz="2000" dirty="0">
                <a:solidFill>
                  <a:srgbClr val="7C0040"/>
                </a:solidFill>
                <a:latin typeface="Times New Roman"/>
                <a:cs typeface="Tahoma"/>
              </a:rPr>
              <a:t>الجهة الراعية بتحديد الأسئلة الأربع ويقوم فريق معرض قطر المهني بتنسيق وطباعة الأسئلة وتوزيعها على الزائرين.</a:t>
            </a:r>
            <a:br>
              <a:rPr lang="ar-QA" sz="2000" dirty="0">
                <a:solidFill>
                  <a:srgbClr val="7C0040"/>
                </a:solidFill>
                <a:latin typeface="Times New Roman"/>
                <a:cs typeface="Tahoma"/>
              </a:rPr>
            </a:br>
            <a:r>
              <a:rPr lang="ar-QA" sz="2000" dirty="0">
                <a:solidFill>
                  <a:srgbClr val="7C0040"/>
                </a:solidFill>
                <a:latin typeface="Times New Roman"/>
                <a:cs typeface="Tahoma"/>
              </a:rPr>
              <a:t/>
            </a:r>
            <a:br>
              <a:rPr lang="ar-QA" sz="2000" dirty="0">
                <a:solidFill>
                  <a:srgbClr val="7C0040"/>
                </a:solidFill>
                <a:latin typeface="Times New Roman"/>
                <a:cs typeface="Tahoma"/>
              </a:rPr>
            </a:br>
            <a:r>
              <a:rPr lang="ar-QA" sz="2000" dirty="0">
                <a:solidFill>
                  <a:srgbClr val="7C0040"/>
                </a:solidFill>
                <a:latin typeface="Times New Roman"/>
                <a:cs typeface="Tahoma"/>
              </a:rPr>
              <a:t/>
            </a:r>
            <a:br>
              <a:rPr lang="ar-QA" sz="2000" dirty="0">
                <a:solidFill>
                  <a:srgbClr val="7C0040"/>
                </a:solidFill>
                <a:latin typeface="Times New Roman"/>
                <a:cs typeface="Tahoma"/>
              </a:rPr>
            </a:br>
            <a:r>
              <a:rPr lang="ar-QA" sz="2000" dirty="0">
                <a:solidFill>
                  <a:srgbClr val="7C0040"/>
                </a:solidFill>
                <a:latin typeface="Times New Roman"/>
                <a:cs typeface="Tahoma"/>
              </a:rPr>
              <a:t>10 فائزين يومياً </a:t>
            </a:r>
          </a:p>
          <a:p>
            <a:pPr marR="8100" algn="just" rtl="1">
              <a:buSzPts val="2200"/>
              <a:buFont typeface="Wingdings 2"/>
              <a:buChar char=""/>
            </a:pPr>
            <a:endParaRPr lang="ar-QA" sz="2000" dirty="0">
              <a:solidFill>
                <a:srgbClr val="7C0040"/>
              </a:solidFill>
              <a:latin typeface="Times New Roman"/>
              <a:cs typeface="Tahoma"/>
            </a:endParaRPr>
          </a:p>
        </p:txBody>
      </p:sp>
    </p:spTree>
    <p:extLst>
      <p:ext uri="{BB962C8B-B14F-4D97-AF65-F5344CB8AC3E}">
        <p14:creationId xmlns:p14="http://schemas.microsoft.com/office/powerpoint/2010/main" val="25038724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8" y="1600200"/>
            <a:ext cx="6305551" cy="3200876"/>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مبادرة استثمر</a:t>
            </a:r>
          </a:p>
          <a:p>
            <a:pPr marR="8100" algn="just" rtl="1">
              <a:buSzPts val="2200"/>
              <a:buFont typeface="Wingdings 2"/>
              <a:buChar char=""/>
            </a:pPr>
            <a:endParaRPr lang="ar-QA" dirty="0">
              <a:solidFill>
                <a:srgbClr val="7C0040"/>
              </a:solidFill>
              <a:latin typeface="Times New Roman"/>
              <a:cs typeface="Tahoma"/>
            </a:endParaRPr>
          </a:p>
          <a:p>
            <a:pPr marR="8100" indent="-342900" algn="just" rtl="1">
              <a:buSzPts val="2200"/>
              <a:buFont typeface="Wingdings 2"/>
              <a:buChar char=""/>
            </a:pPr>
            <a:r>
              <a:rPr lang="ar-SA" sz="2000" dirty="0">
                <a:solidFill>
                  <a:srgbClr val="7C0040"/>
                </a:solidFill>
                <a:latin typeface="Times New Roman"/>
                <a:cs typeface="Tahoma"/>
              </a:rPr>
              <a:t>سيركّز مشروع "استثمر" 2014 على إظهار المبادرات على أنّها خيار مهني. وسيتمحور التركيز أيضاً هذا العام على الشركات الناشئة أصلا وتلك التي ما زالت في مرحلة تصوير الفكرة</a:t>
            </a:r>
            <a:r>
              <a:rPr lang="en-US" sz="2000" dirty="0">
                <a:solidFill>
                  <a:srgbClr val="7C0040"/>
                </a:solidFill>
                <a:latin typeface="Times New Roman"/>
                <a:cs typeface="Tahoma"/>
              </a:rPr>
              <a:t>.</a:t>
            </a:r>
          </a:p>
          <a:p>
            <a:pPr marR="8100" algn="just" rtl="1">
              <a:buSzPts val="2200"/>
            </a:pPr>
            <a:endParaRPr lang="ar-QA" sz="2000" dirty="0">
              <a:solidFill>
                <a:srgbClr val="7C0040"/>
              </a:solidFill>
              <a:latin typeface="Times New Roman"/>
              <a:cs typeface="Tahoma"/>
            </a:endParaRPr>
          </a:p>
          <a:p>
            <a:pPr marR="8100" algn="just" rtl="1">
              <a:buSzPts val="2200"/>
            </a:pPr>
            <a:r>
              <a:rPr lang="ar-QA" sz="2000" b="1" dirty="0" smtClean="0">
                <a:solidFill>
                  <a:srgbClr val="7C0040"/>
                </a:solidFill>
                <a:latin typeface="Times New Roman"/>
                <a:cs typeface="Tahoma"/>
              </a:rPr>
              <a:t>تنقسم الى قسمين :</a:t>
            </a:r>
          </a:p>
          <a:p>
            <a:pPr marR="8100" algn="just" rtl="1">
              <a:buSzPts val="2200"/>
            </a:pPr>
            <a:r>
              <a:rPr lang="ar-QA" sz="2000" dirty="0" smtClean="0">
                <a:solidFill>
                  <a:srgbClr val="7C0040"/>
                </a:solidFill>
                <a:latin typeface="Times New Roman"/>
                <a:cs typeface="Tahoma"/>
              </a:rPr>
              <a:t>شركات ناشئة </a:t>
            </a:r>
          </a:p>
          <a:p>
            <a:pPr marR="8100" algn="just" rtl="1">
              <a:buSzPts val="2200"/>
            </a:pPr>
            <a:r>
              <a:rPr lang="ar-QA" sz="2000" dirty="0" smtClean="0">
                <a:solidFill>
                  <a:srgbClr val="7C0040"/>
                </a:solidFill>
                <a:latin typeface="Times New Roman"/>
                <a:cs typeface="Tahoma"/>
              </a:rPr>
              <a:t>مشاريع </a:t>
            </a:r>
            <a:r>
              <a:rPr lang="ar-QA" sz="2000" dirty="0">
                <a:solidFill>
                  <a:srgbClr val="7C0040"/>
                </a:solidFill>
                <a:latin typeface="Times New Roman"/>
                <a:cs typeface="Tahoma"/>
              </a:rPr>
              <a:t>جديدة</a:t>
            </a:r>
          </a:p>
        </p:txBody>
      </p:sp>
    </p:spTree>
    <p:extLst>
      <p:ext uri="{BB962C8B-B14F-4D97-AF65-F5344CB8AC3E}">
        <p14:creationId xmlns:p14="http://schemas.microsoft.com/office/powerpoint/2010/main" val="11533730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00" y="1524000"/>
            <a:ext cx="7239000" cy="3400931"/>
          </a:xfrm>
          <a:prstGeom prst="rect">
            <a:avLst/>
          </a:prstGeom>
        </p:spPr>
        <p:txBody>
          <a:bodyPr wrap="square">
            <a:spAutoFit/>
          </a:bodyPr>
          <a:lstStyle/>
          <a:p>
            <a:pPr marL="265176" lvl="0" indent="-265176" algn="just" rtl="1">
              <a:spcBef>
                <a:spcPts val="250"/>
              </a:spcBef>
              <a:buClr>
                <a:srgbClr val="7C0040"/>
              </a:buClr>
              <a:buSzPct val="80000"/>
            </a:pPr>
            <a:r>
              <a:rPr lang="ar-SA" sz="2000" dirty="0" smtClean="0">
                <a:solidFill>
                  <a:srgbClr val="7C0040"/>
                </a:solidFill>
                <a:latin typeface="Tahoma" pitchFamily="34" charset="0"/>
                <a:ea typeface="Tahoma" pitchFamily="34" charset="0"/>
                <a:cs typeface="Tahoma" pitchFamily="34" charset="0"/>
              </a:rPr>
              <a:t> </a:t>
            </a:r>
            <a:r>
              <a:rPr lang="ar-QA" sz="2000" dirty="0">
                <a:solidFill>
                  <a:srgbClr val="7C0040"/>
                </a:solidFill>
                <a:latin typeface="Tahoma" pitchFamily="34" charset="0"/>
                <a:ea typeface="Tahoma" pitchFamily="34" charset="0"/>
                <a:cs typeface="Tahoma" pitchFamily="34" charset="0"/>
              </a:rPr>
              <a:t>1- النسخة </a:t>
            </a:r>
            <a:r>
              <a:rPr lang="ar-QA" sz="2000" dirty="0" smtClean="0">
                <a:solidFill>
                  <a:srgbClr val="7C0040"/>
                </a:solidFill>
                <a:latin typeface="Tahoma" pitchFamily="34" charset="0"/>
                <a:ea typeface="Tahoma" pitchFamily="34" charset="0"/>
                <a:cs typeface="Tahoma" pitchFamily="34" charset="0"/>
              </a:rPr>
              <a:t>السابعة </a:t>
            </a:r>
            <a:r>
              <a:rPr lang="ar-QA" sz="2000" dirty="0">
                <a:solidFill>
                  <a:srgbClr val="7C0040"/>
                </a:solidFill>
                <a:latin typeface="Tahoma" pitchFamily="34" charset="0"/>
                <a:ea typeface="Tahoma" pitchFamily="34" charset="0"/>
                <a:cs typeface="Tahoma" pitchFamily="34" charset="0"/>
              </a:rPr>
              <a:t>(</a:t>
            </a:r>
            <a:r>
              <a:rPr lang="ar-QA" sz="2000" dirty="0" smtClean="0">
                <a:solidFill>
                  <a:srgbClr val="7C0040"/>
                </a:solidFill>
                <a:latin typeface="Tahoma" pitchFamily="34" charset="0"/>
                <a:ea typeface="Tahoma" pitchFamily="34" charset="0"/>
                <a:cs typeface="Tahoma" pitchFamily="34" charset="0"/>
              </a:rPr>
              <a:t>2007-2009-2010-2011-2012-2013-2014)</a:t>
            </a:r>
            <a:endParaRPr lang="ar-QA" sz="2000" dirty="0">
              <a:solidFill>
                <a:srgbClr val="7C0040"/>
              </a:solidFill>
              <a:latin typeface="Tahoma" pitchFamily="34" charset="0"/>
              <a:ea typeface="Tahoma" pitchFamily="34" charset="0"/>
              <a:cs typeface="Tahoma" pitchFamily="34" charset="0"/>
            </a:endParaRPr>
          </a:p>
          <a:p>
            <a:pPr marL="265176" lvl="0" indent="-265176" algn="just" rtl="1">
              <a:spcBef>
                <a:spcPts val="250"/>
              </a:spcBef>
              <a:buClr>
                <a:srgbClr val="7C0040"/>
              </a:buClr>
              <a:buSzPct val="80000"/>
            </a:pPr>
            <a:endParaRPr lang="ar-QA" sz="2000" dirty="0">
              <a:solidFill>
                <a:srgbClr val="7C0040"/>
              </a:solidFill>
              <a:latin typeface="Tahoma" pitchFamily="34" charset="0"/>
              <a:ea typeface="Tahoma" pitchFamily="34" charset="0"/>
              <a:cs typeface="Tahoma" pitchFamily="34" charset="0"/>
            </a:endParaRPr>
          </a:p>
          <a:p>
            <a:pPr marL="265176" lvl="0" indent="-265176" algn="just" rtl="1">
              <a:spcBef>
                <a:spcPts val="250"/>
              </a:spcBef>
              <a:buClr>
                <a:srgbClr val="7C0040"/>
              </a:buClr>
              <a:buSzPct val="80000"/>
            </a:pPr>
            <a:r>
              <a:rPr lang="ar-QA" sz="2000" dirty="0">
                <a:solidFill>
                  <a:srgbClr val="7C0040"/>
                </a:solidFill>
                <a:latin typeface="Tahoma" pitchFamily="34" charset="0"/>
                <a:ea typeface="Tahoma" pitchFamily="34" charset="0"/>
                <a:cs typeface="Tahoma" pitchFamily="34" charset="0"/>
              </a:rPr>
              <a:t>2- أكثر من 130 جهة </a:t>
            </a:r>
            <a:r>
              <a:rPr lang="ar-QA" sz="2000" dirty="0" smtClean="0">
                <a:solidFill>
                  <a:srgbClr val="7C0040"/>
                </a:solidFill>
                <a:latin typeface="Tahoma" pitchFamily="34" charset="0"/>
                <a:ea typeface="Tahoma" pitchFamily="34" charset="0"/>
                <a:cs typeface="Tahoma" pitchFamily="34" charset="0"/>
              </a:rPr>
              <a:t>مشاركة عام 2013</a:t>
            </a:r>
            <a:endParaRPr lang="ar-QA" sz="2000" dirty="0">
              <a:solidFill>
                <a:srgbClr val="7C0040"/>
              </a:solidFill>
              <a:latin typeface="Tahoma" pitchFamily="34" charset="0"/>
              <a:ea typeface="Tahoma" pitchFamily="34" charset="0"/>
              <a:cs typeface="Tahoma" pitchFamily="34" charset="0"/>
            </a:endParaRPr>
          </a:p>
          <a:p>
            <a:pPr marL="265176" lvl="0" indent="-265176" algn="just" rtl="1">
              <a:spcBef>
                <a:spcPts val="250"/>
              </a:spcBef>
              <a:buClr>
                <a:srgbClr val="7C0040"/>
              </a:buClr>
              <a:buSzPct val="80000"/>
            </a:pPr>
            <a:endParaRPr lang="ar-QA" sz="2000" dirty="0">
              <a:solidFill>
                <a:srgbClr val="7C0040"/>
              </a:solidFill>
              <a:latin typeface="Tahoma" pitchFamily="34" charset="0"/>
              <a:ea typeface="Tahoma" pitchFamily="34" charset="0"/>
              <a:cs typeface="Tahoma" pitchFamily="34" charset="0"/>
            </a:endParaRPr>
          </a:p>
          <a:p>
            <a:pPr marL="265176" lvl="0" indent="-265176" algn="just" rtl="1">
              <a:spcBef>
                <a:spcPts val="250"/>
              </a:spcBef>
              <a:buClr>
                <a:srgbClr val="7C0040"/>
              </a:buClr>
              <a:buSzPct val="80000"/>
            </a:pPr>
            <a:r>
              <a:rPr lang="ar-QA" sz="2000" dirty="0">
                <a:solidFill>
                  <a:srgbClr val="7C0040"/>
                </a:solidFill>
                <a:latin typeface="Tahoma" pitchFamily="34" charset="0"/>
                <a:ea typeface="Tahoma" pitchFamily="34" charset="0"/>
                <a:cs typeface="Tahoma" pitchFamily="34" charset="0"/>
              </a:rPr>
              <a:t>3- معدل حضور الجمهور </a:t>
            </a:r>
            <a:r>
              <a:rPr lang="ar-QA" sz="2000" dirty="0" smtClean="0">
                <a:solidFill>
                  <a:srgbClr val="7C0040"/>
                </a:solidFill>
                <a:latin typeface="Tahoma" pitchFamily="34" charset="0"/>
                <a:ea typeface="Tahoma" pitchFamily="34" charset="0"/>
                <a:cs typeface="Tahoma" pitchFamily="34" charset="0"/>
              </a:rPr>
              <a:t>65,000 </a:t>
            </a:r>
            <a:r>
              <a:rPr lang="ar-QA" sz="2000" dirty="0">
                <a:solidFill>
                  <a:srgbClr val="7C0040"/>
                </a:solidFill>
                <a:latin typeface="Tahoma" pitchFamily="34" charset="0"/>
                <a:ea typeface="Tahoma" pitchFamily="34" charset="0"/>
                <a:cs typeface="Tahoma" pitchFamily="34" charset="0"/>
              </a:rPr>
              <a:t>ما لا يقل عن 65% من الشباب القطري</a:t>
            </a:r>
          </a:p>
          <a:p>
            <a:pPr marL="265176" lvl="0" indent="-265176" algn="just" rtl="1">
              <a:spcBef>
                <a:spcPts val="250"/>
              </a:spcBef>
              <a:buClr>
                <a:srgbClr val="7C0040"/>
              </a:buClr>
              <a:buSzPct val="80000"/>
            </a:pPr>
            <a:endParaRPr lang="ar-QA" sz="2000" dirty="0">
              <a:solidFill>
                <a:srgbClr val="7C0040"/>
              </a:solidFill>
              <a:latin typeface="Tahoma" pitchFamily="34" charset="0"/>
              <a:ea typeface="Tahoma" pitchFamily="34" charset="0"/>
              <a:cs typeface="Tahoma" pitchFamily="34" charset="0"/>
            </a:endParaRPr>
          </a:p>
          <a:p>
            <a:pPr marL="265176" lvl="0" indent="-265176" algn="just" rtl="1">
              <a:spcBef>
                <a:spcPts val="250"/>
              </a:spcBef>
              <a:buClr>
                <a:srgbClr val="7C0040"/>
              </a:buClr>
              <a:buSzPct val="80000"/>
            </a:pPr>
            <a:r>
              <a:rPr lang="ar-QA" sz="2000" dirty="0">
                <a:solidFill>
                  <a:srgbClr val="7C0040"/>
                </a:solidFill>
                <a:latin typeface="Tahoma" pitchFamily="34" charset="0"/>
                <a:ea typeface="Tahoma" pitchFamily="34" charset="0"/>
                <a:cs typeface="Tahoma" pitchFamily="34" charset="0"/>
              </a:rPr>
              <a:t>4- </a:t>
            </a:r>
            <a:r>
              <a:rPr lang="ar-QA" sz="2000" dirty="0" smtClean="0">
                <a:solidFill>
                  <a:srgbClr val="7C0040"/>
                </a:solidFill>
                <a:latin typeface="Tahoma" pitchFamily="34" charset="0"/>
                <a:ea typeface="Tahoma" pitchFamily="34" charset="0"/>
                <a:cs typeface="Tahoma" pitchFamily="34" charset="0"/>
              </a:rPr>
              <a:t>5784 </a:t>
            </a:r>
            <a:r>
              <a:rPr lang="ar-QA" sz="2000" dirty="0">
                <a:solidFill>
                  <a:srgbClr val="7C0040"/>
                </a:solidFill>
                <a:latin typeface="Tahoma" pitchFamily="34" charset="0"/>
                <a:ea typeface="Tahoma" pitchFamily="34" charset="0"/>
                <a:cs typeface="Tahoma" pitchFamily="34" charset="0"/>
              </a:rPr>
              <a:t>فرصة مهنية قدمت للشباب القطري في </a:t>
            </a:r>
            <a:r>
              <a:rPr lang="ar-QA" sz="2000" dirty="0" smtClean="0">
                <a:solidFill>
                  <a:srgbClr val="7C0040"/>
                </a:solidFill>
                <a:latin typeface="Tahoma" pitchFamily="34" charset="0"/>
                <a:ea typeface="Tahoma" pitchFamily="34" charset="0"/>
                <a:cs typeface="Tahoma" pitchFamily="34" charset="0"/>
              </a:rPr>
              <a:t>2013</a:t>
            </a:r>
            <a:endParaRPr lang="en-US" sz="2000" dirty="0">
              <a:solidFill>
                <a:srgbClr val="7C0040"/>
              </a:solidFill>
              <a:latin typeface="Tahoma" pitchFamily="34" charset="0"/>
              <a:ea typeface="Tahoma" pitchFamily="34" charset="0"/>
              <a:cs typeface="Tahoma" pitchFamily="34" charset="0"/>
            </a:endParaRPr>
          </a:p>
          <a:p>
            <a:pPr algn="just" rtl="1"/>
            <a:endParaRPr lang="en-US" sz="2000" dirty="0">
              <a:solidFill>
                <a:srgbClr val="7C0040"/>
              </a:solidFill>
              <a:latin typeface="Tahoma" pitchFamily="34" charset="0"/>
              <a:ea typeface="Tahoma" pitchFamily="34" charset="0"/>
              <a:cs typeface="Tahoma" pitchFamily="34" charset="0"/>
            </a:endParaRPr>
          </a:p>
          <a:p>
            <a:pPr algn="just" rtl="1"/>
            <a:endParaRPr lang="en-US" sz="2000"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484001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43000"/>
            <a:ext cx="8229600" cy="4525963"/>
          </a:xfrm>
        </p:spPr>
        <p:txBody>
          <a:bodyPr>
            <a:normAutofit/>
          </a:bodyPr>
          <a:lstStyle/>
          <a:p>
            <a:pPr lvl="0" algn="r" rtl="1"/>
            <a:r>
              <a:rPr lang="ar-SA" sz="2400" b="1" dirty="0" smtClean="0">
                <a:solidFill>
                  <a:srgbClr val="7C0040"/>
                </a:solidFill>
                <a:latin typeface="Times New Roman"/>
                <a:cs typeface="Tahoma"/>
              </a:rPr>
              <a:t>الشركات </a:t>
            </a:r>
            <a:r>
              <a:rPr lang="ar-SA" sz="2400" b="1" dirty="0">
                <a:solidFill>
                  <a:srgbClr val="7C0040"/>
                </a:solidFill>
                <a:latin typeface="Times New Roman"/>
                <a:cs typeface="Tahoma"/>
              </a:rPr>
              <a:t>الناشئة</a:t>
            </a:r>
            <a:r>
              <a:rPr lang="en-US" sz="2400" b="1" dirty="0">
                <a:solidFill>
                  <a:srgbClr val="7C0040"/>
                </a:solidFill>
                <a:latin typeface="Times New Roman"/>
                <a:cs typeface="Tahoma"/>
              </a:rPr>
              <a:t> :</a:t>
            </a:r>
            <a:endParaRPr lang="ar-QA" sz="2400" b="1" dirty="0">
              <a:solidFill>
                <a:srgbClr val="7C0040"/>
              </a:solidFill>
              <a:latin typeface="Times New Roman"/>
              <a:cs typeface="Tahoma"/>
            </a:endParaRPr>
          </a:p>
          <a:p>
            <a:pPr marL="0" lvl="0" indent="0" algn="r" rtl="1">
              <a:buNone/>
            </a:pPr>
            <a:endParaRPr lang="en-US" dirty="0"/>
          </a:p>
          <a:p>
            <a:pPr algn="r" rtl="1"/>
            <a:r>
              <a:rPr lang="ar-SA" sz="2000" dirty="0">
                <a:solidFill>
                  <a:srgbClr val="7C0040"/>
                </a:solidFill>
                <a:latin typeface="Times New Roman"/>
                <a:cs typeface="Tahoma"/>
              </a:rPr>
              <a:t>اختيار 10 شركات ناشئة لعرض أعمالها ومنتجاتها في معرض قطر المهني. </a:t>
            </a:r>
            <a:endParaRPr lang="ar-QA" sz="2000" dirty="0">
              <a:solidFill>
                <a:srgbClr val="7C0040"/>
              </a:solidFill>
              <a:latin typeface="Times New Roman"/>
              <a:cs typeface="Tahoma"/>
            </a:endParaRPr>
          </a:p>
          <a:p>
            <a:pPr algn="r" rtl="1"/>
            <a:r>
              <a:rPr lang="ar-QA" sz="2000" dirty="0">
                <a:solidFill>
                  <a:srgbClr val="7C0040"/>
                </a:solidFill>
                <a:latin typeface="Times New Roman"/>
                <a:cs typeface="Tahoma"/>
              </a:rPr>
              <a:t>يجري التقديم عبر الموقع الإلكتروني لمعرض قطر المهني في الفترة من 25 نوفمبر إلى 31 ديسمبر 2013</a:t>
            </a:r>
            <a:r>
              <a:rPr lang="ar-QA" dirty="0"/>
              <a:t> </a:t>
            </a:r>
            <a:endParaRPr lang="en-US" dirty="0"/>
          </a:p>
          <a:p>
            <a:pPr algn="r" rtl="1"/>
            <a:endParaRPr lang="ar-QA" b="1" dirty="0">
              <a:solidFill>
                <a:srgbClr val="7C0040"/>
              </a:solidFill>
              <a:latin typeface="Times New Roman"/>
              <a:cs typeface="Tahoma"/>
            </a:endParaRPr>
          </a:p>
          <a:p>
            <a:endParaRPr lang="en-US" dirty="0"/>
          </a:p>
        </p:txBody>
      </p:sp>
    </p:spTree>
    <p:extLst>
      <p:ext uri="{BB962C8B-B14F-4D97-AF65-F5344CB8AC3E}">
        <p14:creationId xmlns:p14="http://schemas.microsoft.com/office/powerpoint/2010/main" val="30444322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06963"/>
          </a:xfrm>
        </p:spPr>
        <p:txBody>
          <a:bodyPr>
            <a:normAutofit/>
          </a:bodyPr>
          <a:lstStyle/>
          <a:p>
            <a:pPr marL="0" indent="0" algn="r">
              <a:buNone/>
            </a:pPr>
            <a:r>
              <a:rPr lang="ar-QA" sz="2400" b="1" dirty="0">
                <a:solidFill>
                  <a:srgbClr val="7C0040"/>
                </a:solidFill>
                <a:latin typeface="Times New Roman"/>
                <a:cs typeface="Tahoma"/>
              </a:rPr>
              <a:t>2- المشاريع الجديدة</a:t>
            </a:r>
            <a:r>
              <a:rPr lang="ar-QA" sz="2400" b="1" dirty="0" smtClean="0">
                <a:solidFill>
                  <a:srgbClr val="7C0040"/>
                </a:solidFill>
                <a:latin typeface="Times New Roman"/>
                <a:cs typeface="Tahoma"/>
              </a:rPr>
              <a:t>:</a:t>
            </a:r>
          </a:p>
          <a:p>
            <a:pPr marL="0" lvl="0" indent="0" algn="r" rtl="1">
              <a:buNone/>
            </a:pPr>
            <a:endParaRPr lang="en-US" sz="2400" b="1" dirty="0">
              <a:solidFill>
                <a:srgbClr val="7C0040"/>
              </a:solidFill>
              <a:latin typeface="Times New Roman"/>
              <a:cs typeface="Tahoma"/>
            </a:endParaRPr>
          </a:p>
          <a:p>
            <a:pPr algn="r" rtl="1"/>
            <a:r>
              <a:rPr lang="ar-SA" sz="2000" dirty="0">
                <a:solidFill>
                  <a:srgbClr val="7C0040"/>
                </a:solidFill>
                <a:latin typeface="Times New Roman"/>
                <a:cs typeface="Tahoma"/>
              </a:rPr>
              <a:t>يركز هذا الجزء من المسابقة على الأفكار الجديدة التي لم تنفذ بعد. على غرار مبادرة استثمر</a:t>
            </a:r>
            <a:r>
              <a:rPr lang="en-US" sz="2000" dirty="0">
                <a:solidFill>
                  <a:srgbClr val="7C0040"/>
                </a:solidFill>
                <a:latin typeface="Times New Roman"/>
                <a:cs typeface="Tahoma"/>
              </a:rPr>
              <a:t>2013 </a:t>
            </a:r>
            <a:r>
              <a:rPr lang="ar-SA" sz="2000" dirty="0">
                <a:solidFill>
                  <a:srgbClr val="7C0040"/>
                </a:solidFill>
                <a:latin typeface="Times New Roman"/>
                <a:cs typeface="Tahoma"/>
              </a:rPr>
              <a:t>، سوف نطلب من الجمهور تقديم الطلبات لاختيار أفضل الأفكار وتسليط الضوء عليها في معرض قطر المهني</a:t>
            </a:r>
            <a:r>
              <a:rPr lang="en-US" sz="2000" dirty="0">
                <a:solidFill>
                  <a:srgbClr val="7C0040"/>
                </a:solidFill>
                <a:latin typeface="Times New Roman"/>
                <a:cs typeface="Tahoma"/>
              </a:rPr>
              <a:t> QCF </a:t>
            </a:r>
            <a:r>
              <a:rPr lang="ar-SA" sz="2000" dirty="0">
                <a:solidFill>
                  <a:srgbClr val="7C0040"/>
                </a:solidFill>
                <a:latin typeface="Times New Roman"/>
                <a:cs typeface="Tahoma"/>
              </a:rPr>
              <a:t>2014. </a:t>
            </a:r>
            <a:endParaRPr lang="ar-QA" sz="2000" dirty="0" smtClean="0">
              <a:solidFill>
                <a:srgbClr val="7C0040"/>
              </a:solidFill>
              <a:latin typeface="Times New Roman"/>
              <a:cs typeface="Tahoma"/>
            </a:endParaRPr>
          </a:p>
          <a:p>
            <a:pPr marL="0" indent="0" algn="r" rtl="1">
              <a:buNone/>
            </a:pPr>
            <a:endParaRPr lang="ar-QA" sz="2000" dirty="0">
              <a:solidFill>
                <a:srgbClr val="7C0040"/>
              </a:solidFill>
              <a:latin typeface="Times New Roman"/>
              <a:cs typeface="Tahoma"/>
            </a:endParaRPr>
          </a:p>
          <a:p>
            <a:pPr algn="r" rtl="1"/>
            <a:r>
              <a:rPr lang="ar-QA" sz="2000" dirty="0">
                <a:solidFill>
                  <a:srgbClr val="7C0040"/>
                </a:solidFill>
                <a:latin typeface="Times New Roman"/>
                <a:cs typeface="Tahoma"/>
              </a:rPr>
              <a:t>عبر الموقع الإلكتروني لمعرض قطر المهني في الفترة من 25 نوفمبر إلى 31 ديسمبر 2013</a:t>
            </a:r>
            <a:r>
              <a:rPr lang="ar-QA" dirty="0"/>
              <a:t> </a:t>
            </a:r>
            <a:r>
              <a:rPr lang="ar-QA" b="1" dirty="0" smtClean="0">
                <a:solidFill>
                  <a:srgbClr val="7C0040"/>
                </a:solidFill>
                <a:latin typeface="Times New Roman"/>
                <a:cs typeface="Tahoma"/>
              </a:rPr>
              <a:t> </a:t>
            </a:r>
            <a:endParaRPr lang="ar-QA" b="1" dirty="0">
              <a:solidFill>
                <a:srgbClr val="7C0040"/>
              </a:solidFill>
              <a:latin typeface="Times New Roman"/>
              <a:cs typeface="Tahoma"/>
            </a:endParaRPr>
          </a:p>
          <a:p>
            <a:pPr marL="0" indent="0" algn="r" rtl="1">
              <a:buNone/>
            </a:pPr>
            <a:endParaRPr lang="en-US" dirty="0"/>
          </a:p>
        </p:txBody>
      </p:sp>
    </p:spTree>
    <p:extLst>
      <p:ext uri="{BB962C8B-B14F-4D97-AF65-F5344CB8AC3E}">
        <p14:creationId xmlns:p14="http://schemas.microsoft.com/office/powerpoint/2010/main" val="3090442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3508653"/>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الدورات وورش العمل</a:t>
            </a:r>
          </a:p>
          <a:p>
            <a:pPr marR="8100" algn="just" rtl="1">
              <a:buSzPts val="2200"/>
              <a:buFont typeface="Wingdings 2"/>
              <a:buChar char=""/>
            </a:pPr>
            <a:endParaRPr lang="ar-QA" dirty="0">
              <a:solidFill>
                <a:srgbClr val="7C0040"/>
              </a:solidFill>
              <a:latin typeface="Times New Roman"/>
              <a:cs typeface="Tahoma"/>
            </a:endParaRPr>
          </a:p>
          <a:p>
            <a:pPr marR="8100" algn="just" rtl="1">
              <a:buSzPts val="2200"/>
              <a:buFont typeface="Wingdings 2"/>
              <a:buChar char=""/>
            </a:pPr>
            <a:r>
              <a:rPr lang="ar-QA" sz="2000" b="1" dirty="0" smtClean="0">
                <a:solidFill>
                  <a:srgbClr val="7C0040"/>
                </a:solidFill>
                <a:latin typeface="Times New Roman"/>
                <a:cs typeface="Tahoma"/>
              </a:rPr>
              <a:t>دورات للمتطوعين</a:t>
            </a:r>
          </a:p>
          <a:p>
            <a:pPr marR="8100" algn="just" rtl="1">
              <a:buSzPts val="2200"/>
              <a:buFont typeface="Wingdings 2"/>
              <a:buChar char=""/>
            </a:pPr>
            <a:endParaRPr lang="ar-QA" sz="2000"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دورات </a:t>
            </a:r>
            <a:r>
              <a:rPr lang="ar-QA" sz="2000" dirty="0">
                <a:solidFill>
                  <a:srgbClr val="7C0040"/>
                </a:solidFill>
                <a:latin typeface="Times New Roman"/>
                <a:cs typeface="Tahoma"/>
              </a:rPr>
              <a:t>قبل </a:t>
            </a:r>
            <a:r>
              <a:rPr lang="ar-QA" sz="2000" dirty="0" smtClean="0">
                <a:solidFill>
                  <a:srgbClr val="7C0040"/>
                </a:solidFill>
                <a:latin typeface="Times New Roman"/>
                <a:cs typeface="Tahoma"/>
              </a:rPr>
              <a:t>المعرض </a:t>
            </a:r>
            <a:endParaRPr lang="ar-QA" sz="2000"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دورات </a:t>
            </a:r>
            <a:r>
              <a:rPr lang="ar-QA" sz="2000" dirty="0">
                <a:solidFill>
                  <a:srgbClr val="7C0040"/>
                </a:solidFill>
                <a:latin typeface="Times New Roman"/>
                <a:cs typeface="Tahoma"/>
              </a:rPr>
              <a:t>أثناء </a:t>
            </a:r>
            <a:r>
              <a:rPr lang="ar-QA" sz="2000" dirty="0" smtClean="0">
                <a:solidFill>
                  <a:srgbClr val="7C0040"/>
                </a:solidFill>
                <a:latin typeface="Times New Roman"/>
                <a:cs typeface="Tahoma"/>
              </a:rPr>
              <a:t>المعرض</a:t>
            </a:r>
          </a:p>
          <a:p>
            <a:pPr marR="8100" algn="just" rtl="1">
              <a:buSzPts val="2200"/>
            </a:pPr>
            <a:endParaRPr lang="ar-QA" sz="2000" dirty="0" smtClean="0">
              <a:solidFill>
                <a:srgbClr val="7C0040"/>
              </a:solidFill>
              <a:latin typeface="Times New Roman"/>
              <a:cs typeface="Tahoma"/>
            </a:endParaRPr>
          </a:p>
          <a:p>
            <a:pPr marR="8100" algn="just" rtl="1">
              <a:buSzPts val="2200"/>
              <a:buFont typeface="Wingdings 2"/>
              <a:buChar char=""/>
            </a:pPr>
            <a:r>
              <a:rPr lang="ar-QA" sz="2000" b="1" dirty="0" smtClean="0">
                <a:solidFill>
                  <a:srgbClr val="7C0040"/>
                </a:solidFill>
                <a:latin typeface="Times New Roman"/>
                <a:cs typeface="Tahoma"/>
              </a:rPr>
              <a:t>دورات الزوار : </a:t>
            </a:r>
          </a:p>
          <a:p>
            <a:pPr marR="8100" algn="just" rtl="1">
              <a:buSzPts val="2200"/>
            </a:pPr>
            <a:r>
              <a:rPr lang="ar-QA" sz="2000" dirty="0">
                <a:solidFill>
                  <a:srgbClr val="7C0040"/>
                </a:solidFill>
                <a:latin typeface="Times New Roman"/>
                <a:cs typeface="Tahoma"/>
              </a:rPr>
              <a:t>يقدم المعرض سلسلة من الدورات للزوار عن كيفية الاستعداد والاستفادة من </a:t>
            </a:r>
            <a:r>
              <a:rPr lang="ar-QA" sz="2000" dirty="0" smtClean="0">
                <a:solidFill>
                  <a:srgbClr val="7C0040"/>
                </a:solidFill>
                <a:latin typeface="Times New Roman"/>
                <a:cs typeface="Tahoma"/>
              </a:rPr>
              <a:t>المعرض، ودورات </a:t>
            </a:r>
            <a:r>
              <a:rPr lang="ar-QA" sz="2000" dirty="0">
                <a:solidFill>
                  <a:srgbClr val="7C0040"/>
                </a:solidFill>
                <a:latin typeface="Times New Roman"/>
                <a:cs typeface="Tahoma"/>
              </a:rPr>
              <a:t>عن كيفية كتابة السيرة الذاتية والاستعداد للمقابلة الشخصية .</a:t>
            </a:r>
          </a:p>
        </p:txBody>
      </p:sp>
    </p:spTree>
    <p:extLst>
      <p:ext uri="{BB962C8B-B14F-4D97-AF65-F5344CB8AC3E}">
        <p14:creationId xmlns:p14="http://schemas.microsoft.com/office/powerpoint/2010/main" val="31802286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5499" y="1469678"/>
            <a:ext cx="6305551" cy="2831544"/>
          </a:xfrm>
          <a:prstGeom prst="rect">
            <a:avLst/>
          </a:prstGeom>
        </p:spPr>
        <p:txBody>
          <a:bodyPr wrap="square">
            <a:spAutoFit/>
          </a:bodyPr>
          <a:lstStyle/>
          <a:p>
            <a:pPr marR="8100" algn="ctr" rtl="1">
              <a:buSzPts val="2200"/>
            </a:pPr>
            <a:r>
              <a:rPr lang="ar-QA" sz="2400" b="1" dirty="0" smtClean="0">
                <a:solidFill>
                  <a:srgbClr val="7C0040"/>
                </a:solidFill>
                <a:latin typeface="Times New Roman"/>
                <a:cs typeface="Tahoma"/>
              </a:rPr>
              <a:t>الأنشطة والزيارات</a:t>
            </a:r>
          </a:p>
          <a:p>
            <a:pPr marR="8100" algn="just" rtl="1">
              <a:buSzPts val="2200"/>
            </a:pPr>
            <a:endParaRPr lang="ar-QA" dirty="0">
              <a:solidFill>
                <a:srgbClr val="7C0040"/>
              </a:solidFill>
              <a:latin typeface="Times New Roman"/>
              <a:cs typeface="Tahoma"/>
            </a:endParaRPr>
          </a:p>
          <a:p>
            <a:pPr marR="8100" algn="just" rtl="1">
              <a:buSzPts val="2200"/>
            </a:pPr>
            <a:endParaRPr lang="ar-QA" dirty="0" smtClean="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اليوم </a:t>
            </a:r>
            <a:r>
              <a:rPr lang="ar-QA" sz="2000" dirty="0">
                <a:solidFill>
                  <a:srgbClr val="7C0040"/>
                </a:solidFill>
                <a:latin typeface="Times New Roman"/>
                <a:cs typeface="Tahoma"/>
              </a:rPr>
              <a:t>المفتوح</a:t>
            </a:r>
          </a:p>
          <a:p>
            <a:pPr marR="8100" algn="just" rtl="1">
              <a:buSzPts val="2200"/>
            </a:pPr>
            <a:endParaRPr lang="ar-QA" sz="2000" dirty="0">
              <a:solidFill>
                <a:srgbClr val="7C0040"/>
              </a:solidFill>
              <a:latin typeface="Times New Roman"/>
              <a:cs typeface="Tahoma"/>
            </a:endParaRPr>
          </a:p>
          <a:p>
            <a:pPr marR="8100" algn="just" rtl="1">
              <a:buSzPts val="2200"/>
            </a:pPr>
            <a:r>
              <a:rPr lang="ar-QA" sz="2000" dirty="0">
                <a:solidFill>
                  <a:srgbClr val="7C0040"/>
                </a:solidFill>
                <a:latin typeface="Times New Roman"/>
                <a:cs typeface="Tahoma"/>
              </a:rPr>
              <a:t>زيارات المدارس</a:t>
            </a:r>
          </a:p>
          <a:p>
            <a:pPr marR="8100" algn="just" rtl="1">
              <a:buSzPts val="2200"/>
            </a:pPr>
            <a:endParaRPr lang="ar-QA" sz="2000" dirty="0">
              <a:solidFill>
                <a:srgbClr val="7C0040"/>
              </a:solidFill>
              <a:latin typeface="Times New Roman"/>
              <a:cs typeface="Tahoma"/>
            </a:endParaRPr>
          </a:p>
          <a:p>
            <a:pPr marR="8100" algn="just" rtl="1">
              <a:buSzPts val="2200"/>
            </a:pPr>
            <a:r>
              <a:rPr lang="ar-QA" sz="2000" dirty="0" smtClean="0">
                <a:solidFill>
                  <a:srgbClr val="7C0040"/>
                </a:solidFill>
                <a:latin typeface="Times New Roman"/>
                <a:cs typeface="Tahoma"/>
              </a:rPr>
              <a:t>المراكز </a:t>
            </a:r>
            <a:r>
              <a:rPr lang="ar-QA" sz="2000" dirty="0">
                <a:solidFill>
                  <a:srgbClr val="7C0040"/>
                </a:solidFill>
                <a:latin typeface="Times New Roman"/>
                <a:cs typeface="Tahoma"/>
              </a:rPr>
              <a:t>التوعوية</a:t>
            </a:r>
          </a:p>
          <a:p>
            <a:pPr marR="8100" algn="just" rtl="1">
              <a:buSzPts val="2200"/>
            </a:pPr>
            <a:endParaRPr lang="ar-QA" dirty="0">
              <a:solidFill>
                <a:srgbClr val="7C0040"/>
              </a:solidFill>
              <a:latin typeface="Times New Roman"/>
              <a:cs typeface="Tahoma"/>
            </a:endParaRPr>
          </a:p>
        </p:txBody>
      </p:sp>
    </p:spTree>
    <p:extLst>
      <p:ext uri="{BB962C8B-B14F-4D97-AF65-F5344CB8AC3E}">
        <p14:creationId xmlns:p14="http://schemas.microsoft.com/office/powerpoint/2010/main" val="18912297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8229600" cy="838200"/>
          </a:xfrm>
        </p:spPr>
        <p:txBody>
          <a:bodyPr>
            <a:normAutofit/>
          </a:bodyPr>
          <a:lstStyle/>
          <a:p>
            <a:pPr marR="8100" defTabSz="914400" rtl="1">
              <a:buSzPts val="2200"/>
            </a:pPr>
            <a:r>
              <a:rPr lang="ar-QA" sz="2400" b="1" dirty="0">
                <a:solidFill>
                  <a:srgbClr val="7C0040"/>
                </a:solidFill>
                <a:latin typeface="Times New Roman"/>
                <a:ea typeface="+mn-ea"/>
                <a:cs typeface="Tahoma"/>
              </a:rPr>
              <a:t>القرية المهنية</a:t>
            </a:r>
            <a:endParaRPr lang="en-US" sz="2400" b="1" dirty="0">
              <a:solidFill>
                <a:srgbClr val="7C0040"/>
              </a:solidFill>
              <a:latin typeface="Times New Roman"/>
              <a:ea typeface="+mn-ea"/>
              <a:cs typeface="Tahoma"/>
            </a:endParaRPr>
          </a:p>
        </p:txBody>
      </p:sp>
      <p:sp>
        <p:nvSpPr>
          <p:cNvPr id="3" name="Content Placeholder 2"/>
          <p:cNvSpPr>
            <a:spLocks noGrp="1"/>
          </p:cNvSpPr>
          <p:nvPr>
            <p:ph idx="1"/>
          </p:nvPr>
        </p:nvSpPr>
        <p:spPr>
          <a:xfrm>
            <a:off x="457200" y="1261637"/>
            <a:ext cx="8229600" cy="4525963"/>
          </a:xfrm>
        </p:spPr>
        <p:txBody>
          <a:bodyPr>
            <a:normAutofit/>
          </a:bodyPr>
          <a:lstStyle/>
          <a:p>
            <a:pPr marL="0" indent="0" algn="r" rtl="1">
              <a:spcBef>
                <a:spcPct val="0"/>
              </a:spcBef>
              <a:buNone/>
            </a:pPr>
            <a:endParaRPr lang="en-US" sz="2400" b="1" dirty="0">
              <a:solidFill>
                <a:srgbClr val="7C0040"/>
              </a:solidFill>
              <a:latin typeface="Times New Roman"/>
              <a:cs typeface="Tahoma"/>
            </a:endParaRPr>
          </a:p>
          <a:p>
            <a:pPr marL="0" marR="8100" indent="0" algn="just" defTabSz="914400" rtl="1">
              <a:buSzPts val="2200"/>
              <a:buNone/>
            </a:pPr>
            <a:endParaRPr lang="ar-QA" sz="2000" dirty="0" smtClean="0">
              <a:solidFill>
                <a:srgbClr val="7C0040"/>
              </a:solidFill>
              <a:latin typeface="Times New Roman"/>
              <a:cs typeface="Tahoma"/>
            </a:endParaRPr>
          </a:p>
          <a:p>
            <a:pPr marL="0" marR="8100" indent="0" algn="just" defTabSz="914400" rtl="1">
              <a:buSzPts val="2200"/>
              <a:buNone/>
            </a:pPr>
            <a:r>
              <a:rPr lang="ar-QA" sz="2000" dirty="0" smtClean="0">
                <a:solidFill>
                  <a:srgbClr val="7C0040"/>
                </a:solidFill>
                <a:latin typeface="Times New Roman"/>
                <a:cs typeface="Tahoma"/>
              </a:rPr>
              <a:t>عبارة عن محطات محاكاة </a:t>
            </a:r>
            <a:r>
              <a:rPr lang="ar-SA" sz="2000" dirty="0" smtClean="0">
                <a:solidFill>
                  <a:srgbClr val="7C0040"/>
                </a:solidFill>
                <a:latin typeface="Times New Roman"/>
                <a:cs typeface="Tahoma"/>
              </a:rPr>
              <a:t>فيها </a:t>
            </a:r>
            <a:r>
              <a:rPr lang="ar-SA" sz="2000" dirty="0">
                <a:solidFill>
                  <a:srgbClr val="7C0040"/>
                </a:solidFill>
                <a:latin typeface="Times New Roman"/>
                <a:cs typeface="Tahoma"/>
              </a:rPr>
              <a:t>بتقريب العالم الواقعي لمهنة ما الى الطلاب والمتدربين بحيث نتيح لهم مواجهة العالم المهني وتحدياته قبل اختيار التخصّص وبالتالي المسار المهني الأفضل لكل طالب. حيث يواجه الطالب أو المتدرب موقفاً واقعياً </a:t>
            </a:r>
            <a:r>
              <a:rPr lang="ar-QA" sz="2000" dirty="0">
                <a:solidFill>
                  <a:srgbClr val="7C0040"/>
                </a:solidFill>
                <a:latin typeface="Times New Roman"/>
                <a:cs typeface="Tahoma"/>
              </a:rPr>
              <a:t>في مهنة ما </a:t>
            </a:r>
            <a:r>
              <a:rPr lang="ar-SA" sz="2000" dirty="0">
                <a:solidFill>
                  <a:srgbClr val="7C0040"/>
                </a:solidFill>
                <a:latin typeface="Times New Roman"/>
                <a:cs typeface="Tahoma"/>
              </a:rPr>
              <a:t>يقدم له بطريقة مشابهة للموقف الحقيقي، حيث تعتبر المحاكاة أفضل وسيلة للتعلم وفهم المهنة من خلال التطبيق العملي، بما يتيح لهم اختيار حقيقة ما يريدون من مسار مهني.</a:t>
            </a:r>
            <a:endParaRPr lang="en-US" sz="2000" dirty="0">
              <a:solidFill>
                <a:srgbClr val="7C0040"/>
              </a:solidFill>
              <a:latin typeface="Times New Roman"/>
              <a:cs typeface="Tahoma"/>
            </a:endParaRPr>
          </a:p>
          <a:p>
            <a:pPr marL="0" indent="0" rtl="1">
              <a:buNone/>
            </a:pPr>
            <a:r>
              <a:rPr lang="ar-SA" i="1" dirty="0"/>
              <a:t> </a:t>
            </a:r>
            <a:endParaRPr lang="en-US" dirty="0"/>
          </a:p>
          <a:p>
            <a:pPr algn="r" rtl="1"/>
            <a:endParaRPr lang="en-US" dirty="0"/>
          </a:p>
        </p:txBody>
      </p:sp>
    </p:spTree>
    <p:extLst>
      <p:ext uri="{BB962C8B-B14F-4D97-AF65-F5344CB8AC3E}">
        <p14:creationId xmlns:p14="http://schemas.microsoft.com/office/powerpoint/2010/main" val="36329792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229600" cy="1143000"/>
          </a:xfrm>
        </p:spPr>
        <p:txBody>
          <a:bodyPr>
            <a:normAutofit/>
          </a:bodyPr>
          <a:lstStyle/>
          <a:p>
            <a:pPr marR="8100" defTabSz="914400" rtl="1">
              <a:buSzPts val="2200"/>
            </a:pPr>
            <a:r>
              <a:rPr lang="ar-SA" sz="2400" b="1" dirty="0">
                <a:solidFill>
                  <a:srgbClr val="7C0040"/>
                </a:solidFill>
                <a:latin typeface="Times New Roman"/>
                <a:ea typeface="+mn-ea"/>
                <a:cs typeface="Tahoma"/>
              </a:rPr>
              <a:t>كل محطة </a:t>
            </a:r>
            <a:r>
              <a:rPr lang="ar-SA" sz="2400" b="1" dirty="0" smtClean="0">
                <a:solidFill>
                  <a:srgbClr val="7C0040"/>
                </a:solidFill>
                <a:latin typeface="Times New Roman"/>
                <a:ea typeface="+mn-ea"/>
                <a:cs typeface="Tahoma"/>
              </a:rPr>
              <a:t>ستقسم </a:t>
            </a:r>
            <a:r>
              <a:rPr lang="ar-SA" sz="2400" b="1" dirty="0">
                <a:solidFill>
                  <a:srgbClr val="7C0040"/>
                </a:solidFill>
                <a:latin typeface="Times New Roman"/>
                <a:ea typeface="+mn-ea"/>
                <a:cs typeface="Tahoma"/>
              </a:rPr>
              <a:t>الى قسمين</a:t>
            </a:r>
            <a:endParaRPr lang="en-US" sz="2400" b="1" dirty="0">
              <a:solidFill>
                <a:srgbClr val="7C0040"/>
              </a:solidFill>
              <a:latin typeface="Times New Roman"/>
              <a:ea typeface="+mn-ea"/>
              <a:cs typeface="Tahoma"/>
            </a:endParaRPr>
          </a:p>
        </p:txBody>
      </p:sp>
      <p:sp>
        <p:nvSpPr>
          <p:cNvPr id="3" name="Content Placeholder 2"/>
          <p:cNvSpPr>
            <a:spLocks noGrp="1"/>
          </p:cNvSpPr>
          <p:nvPr>
            <p:ph idx="1"/>
          </p:nvPr>
        </p:nvSpPr>
        <p:spPr>
          <a:xfrm>
            <a:off x="1981200" y="1828800"/>
            <a:ext cx="7162800" cy="4114800"/>
          </a:xfrm>
        </p:spPr>
        <p:txBody>
          <a:bodyPr>
            <a:normAutofit/>
          </a:bodyPr>
          <a:lstStyle/>
          <a:p>
            <a:pPr algn="r" rtl="1">
              <a:lnSpc>
                <a:spcPct val="80000"/>
              </a:lnSpc>
            </a:pPr>
            <a:endParaRPr lang="ar-QA" sz="2000" b="1" dirty="0" smtClean="0">
              <a:solidFill>
                <a:srgbClr val="7C0040"/>
              </a:solidFill>
              <a:latin typeface="Times New Roman"/>
              <a:cs typeface="Tahoma"/>
            </a:endParaRPr>
          </a:p>
          <a:p>
            <a:pPr marL="0" indent="0" algn="r" rtl="1">
              <a:lnSpc>
                <a:spcPct val="80000"/>
              </a:lnSpc>
              <a:buNone/>
            </a:pPr>
            <a:r>
              <a:rPr lang="ar-SA" sz="2000" b="1" dirty="0" smtClean="0">
                <a:solidFill>
                  <a:srgbClr val="7C0040"/>
                </a:solidFill>
                <a:latin typeface="Times New Roman"/>
                <a:cs typeface="Tahoma"/>
              </a:rPr>
              <a:t>محطة </a:t>
            </a:r>
            <a:r>
              <a:rPr lang="ar-SA" sz="2000" b="1" dirty="0">
                <a:solidFill>
                  <a:srgbClr val="7C0040"/>
                </a:solidFill>
                <a:latin typeface="Times New Roman"/>
                <a:cs typeface="Tahoma"/>
              </a:rPr>
              <a:t>المحاكاة النظرية:</a:t>
            </a:r>
            <a:r>
              <a:rPr lang="en-US" dirty="0"/>
              <a:t/>
            </a:r>
            <a:br>
              <a:rPr lang="en-US" dirty="0"/>
            </a:br>
            <a:r>
              <a:rPr lang="ar-SA" sz="2000" dirty="0">
                <a:solidFill>
                  <a:srgbClr val="7C0040"/>
                </a:solidFill>
                <a:latin typeface="Times New Roman"/>
                <a:cs typeface="Tahoma"/>
              </a:rPr>
              <a:t>أي محاكاة لشرح الأشياء من خلال الملاحظة عبر مشاهدة شخص آخر، ويندرج تحت هذا القسم المحاكاة المادية والعملية، وشرح مبسط وسريع عن عمل القطاع والاجابة عن الاسئله.</a:t>
            </a:r>
            <a:endParaRPr lang="en-US" sz="2000" dirty="0">
              <a:solidFill>
                <a:srgbClr val="7C0040"/>
              </a:solidFill>
              <a:latin typeface="Times New Roman"/>
              <a:cs typeface="Tahoma"/>
            </a:endParaRPr>
          </a:p>
          <a:p>
            <a:pPr algn="r" rtl="1">
              <a:lnSpc>
                <a:spcPct val="80000"/>
              </a:lnSpc>
            </a:pPr>
            <a:endParaRPr lang="en-US" sz="2000" dirty="0"/>
          </a:p>
          <a:p>
            <a:pPr marL="0" indent="0" algn="r" rtl="1">
              <a:lnSpc>
                <a:spcPct val="80000"/>
              </a:lnSpc>
              <a:buNone/>
            </a:pPr>
            <a:endParaRPr lang="ar-QA" sz="2000" b="1" dirty="0">
              <a:solidFill>
                <a:srgbClr val="7C0040"/>
              </a:solidFill>
              <a:latin typeface="Times New Roman"/>
              <a:cs typeface="Tahoma"/>
            </a:endParaRPr>
          </a:p>
          <a:p>
            <a:pPr marL="0" indent="0" algn="r" rtl="1">
              <a:lnSpc>
                <a:spcPct val="80000"/>
              </a:lnSpc>
              <a:buNone/>
            </a:pPr>
            <a:r>
              <a:rPr lang="ar-SA" sz="2000" b="1" dirty="0" smtClean="0">
                <a:solidFill>
                  <a:srgbClr val="7C0040"/>
                </a:solidFill>
                <a:latin typeface="Times New Roman"/>
                <a:cs typeface="Tahoma"/>
              </a:rPr>
              <a:t>محطة </a:t>
            </a:r>
            <a:r>
              <a:rPr lang="ar-SA" sz="2000" b="1" dirty="0">
                <a:solidFill>
                  <a:srgbClr val="7C0040"/>
                </a:solidFill>
                <a:latin typeface="Times New Roman"/>
                <a:cs typeface="Tahoma"/>
              </a:rPr>
              <a:t>المحاكاة التطبيقية: </a:t>
            </a:r>
            <a:r>
              <a:rPr lang="en-US" dirty="0"/>
              <a:t/>
            </a:r>
            <a:br>
              <a:rPr lang="en-US" dirty="0"/>
            </a:br>
            <a:r>
              <a:rPr lang="ar-SA" sz="2000" dirty="0">
                <a:solidFill>
                  <a:srgbClr val="7C0040"/>
                </a:solidFill>
                <a:latin typeface="Times New Roman"/>
                <a:cs typeface="Tahoma"/>
              </a:rPr>
              <a:t>هذا يعني تعلُّم كيفية عمل الأشياء أو كيف يتم التعلُّم من خلال التطبيق الذاتي ، يقوم فيها الطالب بالتعلم من خلال ممارسة العمل بنفسه واستخدام الأجهزة المتوفرة</a:t>
            </a:r>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23762799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960438"/>
          </a:xfrm>
        </p:spPr>
        <p:txBody>
          <a:bodyPr>
            <a:normAutofit fontScale="90000"/>
          </a:bodyPr>
          <a:lstStyle/>
          <a:p>
            <a:r>
              <a:rPr lang="ar-SA" sz="2700" b="1" dirty="0">
                <a:solidFill>
                  <a:srgbClr val="7C0040"/>
                </a:solidFill>
                <a:latin typeface="Times New Roman"/>
                <a:ea typeface="+mn-ea"/>
                <a:cs typeface="Tahoma"/>
              </a:rPr>
              <a:t>الهدف من هذه المحطة </a:t>
            </a:r>
            <a:r>
              <a:rPr lang="ar-SA" sz="3200" b="1" dirty="0">
                <a:solidFill>
                  <a:srgbClr val="7C0040"/>
                </a:solidFill>
                <a:latin typeface="+mn-lt"/>
                <a:ea typeface="+mn-ea"/>
                <a:cs typeface="+mn-cs"/>
              </a:rPr>
              <a:t>:</a:t>
            </a:r>
            <a:r>
              <a:rPr lang="en-US" sz="3200" b="1" dirty="0">
                <a:solidFill>
                  <a:srgbClr val="7C0040"/>
                </a:solidFill>
                <a:latin typeface="+mn-lt"/>
                <a:ea typeface="+mn-ea"/>
                <a:cs typeface="+mn-cs"/>
              </a:rPr>
              <a:t/>
            </a:r>
            <a:br>
              <a:rPr lang="en-US" sz="3200" b="1" dirty="0">
                <a:solidFill>
                  <a:srgbClr val="7C0040"/>
                </a:solidFill>
                <a:latin typeface="+mn-lt"/>
                <a:ea typeface="+mn-ea"/>
                <a:cs typeface="+mn-cs"/>
              </a:rPr>
            </a:br>
            <a:endParaRPr lang="en-US" sz="3200" b="1" dirty="0">
              <a:solidFill>
                <a:srgbClr val="7C0040"/>
              </a:solidFill>
              <a:latin typeface="+mn-lt"/>
              <a:ea typeface="+mn-ea"/>
              <a:cs typeface="+mn-cs"/>
            </a:endParaRPr>
          </a:p>
        </p:txBody>
      </p:sp>
      <p:sp>
        <p:nvSpPr>
          <p:cNvPr id="3" name="Content Placeholder 2"/>
          <p:cNvSpPr>
            <a:spLocks noGrp="1"/>
          </p:cNvSpPr>
          <p:nvPr>
            <p:ph idx="1"/>
          </p:nvPr>
        </p:nvSpPr>
        <p:spPr>
          <a:xfrm>
            <a:off x="1676400" y="2362200"/>
            <a:ext cx="7010400" cy="4267199"/>
          </a:xfrm>
        </p:spPr>
        <p:txBody>
          <a:bodyPr>
            <a:normAutofit/>
          </a:bodyPr>
          <a:lstStyle/>
          <a:p>
            <a:pPr marL="514350" lvl="0" indent="-514350" algn="r" rtl="1">
              <a:buFont typeface="+mj-lt"/>
              <a:buAutoNum type="arabicPeriod"/>
            </a:pPr>
            <a:r>
              <a:rPr lang="ar-SA" sz="2000" dirty="0">
                <a:solidFill>
                  <a:srgbClr val="7C0040"/>
                </a:solidFill>
                <a:latin typeface="Times New Roman"/>
                <a:cs typeface="Tahoma"/>
              </a:rPr>
              <a:t>تساعد </a:t>
            </a:r>
            <a:r>
              <a:rPr lang="ar-QA" sz="2000" dirty="0">
                <a:solidFill>
                  <a:srgbClr val="7C0040"/>
                </a:solidFill>
                <a:latin typeface="Times New Roman"/>
                <a:cs typeface="Tahoma"/>
              </a:rPr>
              <a:t>الطالب على التعمّق أكثر بمهنة ما وفهم تفاصيلها الدقيقة من خلال وضعه في قلب الحدث وملاحظته للعمل وتطبيقه له مما يدعوه إلى طرح الأسئلة وبالتالي البحث عن الاجوبة.</a:t>
            </a:r>
            <a:endParaRPr lang="en-US" sz="2000" dirty="0">
              <a:solidFill>
                <a:srgbClr val="7C0040"/>
              </a:solidFill>
              <a:latin typeface="Times New Roman"/>
              <a:cs typeface="Tahoma"/>
            </a:endParaRPr>
          </a:p>
          <a:p>
            <a:pPr marL="514350" lvl="0" indent="-514350" algn="r" rtl="1">
              <a:buFont typeface="+mj-lt"/>
              <a:buAutoNum type="arabicPeriod"/>
            </a:pPr>
            <a:r>
              <a:rPr lang="ar-QA" sz="2000" dirty="0">
                <a:solidFill>
                  <a:srgbClr val="7C0040"/>
                </a:solidFill>
                <a:latin typeface="Times New Roman"/>
                <a:cs typeface="Tahoma"/>
              </a:rPr>
              <a:t>يساعد </a:t>
            </a:r>
            <a:r>
              <a:rPr lang="ar-QA" sz="2000" dirty="0" smtClean="0">
                <a:solidFill>
                  <a:srgbClr val="7C0040"/>
                </a:solidFill>
                <a:latin typeface="Times New Roman"/>
                <a:cs typeface="Tahoma"/>
              </a:rPr>
              <a:t>هذا </a:t>
            </a:r>
            <a:r>
              <a:rPr lang="ar-QA" sz="2000" dirty="0">
                <a:solidFill>
                  <a:srgbClr val="7C0040"/>
                </a:solidFill>
                <a:latin typeface="Times New Roman"/>
                <a:cs typeface="Tahoma"/>
              </a:rPr>
              <a:t>التدريب على اكتشاف الطالب لنفسه ومعرفة ميوله اكثر وماقد يجتذبه أو يثير اهتمامه.</a:t>
            </a:r>
            <a:endParaRPr lang="en-US" sz="2000" dirty="0">
              <a:solidFill>
                <a:srgbClr val="7C0040"/>
              </a:solidFill>
              <a:latin typeface="Times New Roman"/>
              <a:cs typeface="Tahoma"/>
            </a:endParaRPr>
          </a:p>
          <a:p>
            <a:pPr marL="514350" indent="-514350">
              <a:buFont typeface="+mj-lt"/>
              <a:buAutoNum type="arabicPeriod"/>
            </a:pPr>
            <a:endParaRPr lang="en-US" dirty="0"/>
          </a:p>
        </p:txBody>
      </p:sp>
    </p:spTree>
    <p:extLst>
      <p:ext uri="{BB962C8B-B14F-4D97-AF65-F5344CB8AC3E}">
        <p14:creationId xmlns:p14="http://schemas.microsoft.com/office/powerpoint/2010/main" val="8735475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nabdelnour\Desktop\Picture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324" y="1472910"/>
            <a:ext cx="6924675" cy="4405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4304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21653" y="2597973"/>
            <a:ext cx="1848583" cy="1323439"/>
          </a:xfrm>
          <a:prstGeom prst="rect">
            <a:avLst/>
          </a:prstGeom>
        </p:spPr>
        <p:txBody>
          <a:bodyPr wrap="none">
            <a:spAutoFit/>
          </a:bodyPr>
          <a:lstStyle/>
          <a:p>
            <a:pPr algn="ctr" defTabSz="457200" rtl="1"/>
            <a:r>
              <a:rPr lang="ar-QA" sz="8000" dirty="0" smtClean="0">
                <a:solidFill>
                  <a:srgbClr val="7C0040"/>
                </a:solidFill>
              </a:rPr>
              <a:t>شكراً</a:t>
            </a:r>
            <a:endParaRPr lang="en-US" sz="8000" dirty="0">
              <a:solidFill>
                <a:prstClr val="black"/>
              </a:solidFill>
            </a:endParaRPr>
          </a:p>
        </p:txBody>
      </p:sp>
    </p:spTree>
    <p:extLst>
      <p:ext uri="{BB962C8B-B14F-4D97-AF65-F5344CB8AC3E}">
        <p14:creationId xmlns:p14="http://schemas.microsoft.com/office/powerpoint/2010/main" val="30304535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0530" y="2792683"/>
            <a:ext cx="6702470" cy="1077218"/>
          </a:xfrm>
          <a:prstGeom prst="rect">
            <a:avLst/>
          </a:prstGeom>
        </p:spPr>
        <p:txBody>
          <a:bodyPr wrap="square">
            <a:spAutoFit/>
          </a:bodyPr>
          <a:lstStyle/>
          <a:p>
            <a:pPr algn="ctr" rtl="1"/>
            <a:r>
              <a:rPr lang="ar-QA" sz="3200" b="1" dirty="0">
                <a:solidFill>
                  <a:srgbClr val="7C0040"/>
                </a:solidFill>
                <a:latin typeface="Times New Roman"/>
                <a:cs typeface="Tahoma"/>
              </a:rPr>
              <a:t>حملة معرض قطر المهني </a:t>
            </a:r>
            <a:r>
              <a:rPr lang="ar-QA" sz="3200" b="1" dirty="0" smtClean="0">
                <a:solidFill>
                  <a:srgbClr val="7C0040"/>
                </a:solidFill>
                <a:latin typeface="Times New Roman"/>
                <a:cs typeface="Tahoma"/>
              </a:rPr>
              <a:t>2014</a:t>
            </a:r>
            <a:endParaRPr lang="ar-QA" sz="3200" b="1" dirty="0">
              <a:solidFill>
                <a:srgbClr val="7C0040"/>
              </a:solidFill>
              <a:latin typeface="Times New Roman"/>
              <a:cs typeface="Tahoma"/>
            </a:endParaRPr>
          </a:p>
          <a:p>
            <a:pPr algn="ctr" rtl="1"/>
            <a:endParaRPr lang="en-US" sz="3200" b="1" dirty="0">
              <a:solidFill>
                <a:srgbClr val="7C0040"/>
              </a:solidFill>
              <a:latin typeface="Times New Roman"/>
              <a:cs typeface="Tahoma"/>
            </a:endParaRPr>
          </a:p>
        </p:txBody>
      </p:sp>
    </p:spTree>
    <p:extLst>
      <p:ext uri="{BB962C8B-B14F-4D97-AF65-F5344CB8AC3E}">
        <p14:creationId xmlns:p14="http://schemas.microsoft.com/office/powerpoint/2010/main" val="4890274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4600" y="1295400"/>
            <a:ext cx="6256751" cy="4893647"/>
          </a:xfrm>
          <a:prstGeom prst="rect">
            <a:avLst/>
          </a:prstGeom>
        </p:spPr>
        <p:txBody>
          <a:bodyPr wrap="square">
            <a:spAutoFit/>
          </a:bodyPr>
          <a:lstStyle/>
          <a:p>
            <a:pPr lvl="0" algn="ctr" rtl="1">
              <a:defRPr/>
            </a:pPr>
            <a:r>
              <a:rPr lang="ar-QA" sz="3200" b="1" dirty="0">
                <a:solidFill>
                  <a:srgbClr val="7C0040"/>
                </a:solidFill>
                <a:latin typeface="Times New Roman"/>
                <a:cs typeface="Tahoma"/>
              </a:rPr>
              <a:t>فئات الرعاية</a:t>
            </a:r>
            <a:endParaRPr lang="en-US" sz="3200" b="1" dirty="0">
              <a:solidFill>
                <a:srgbClr val="7C0040"/>
              </a:solidFill>
              <a:latin typeface="Times New Roman"/>
              <a:cs typeface="Tahoma"/>
            </a:endParaRPr>
          </a:p>
          <a:p>
            <a:pPr lvl="0">
              <a:defRPr/>
            </a:pPr>
            <a:endParaRPr lang="en-US" sz="2800" dirty="0">
              <a:solidFill>
                <a:srgbClr val="55032C"/>
              </a:solidFill>
              <a:latin typeface="Calibri" pitchFamily="34" charset="0"/>
            </a:endParaRPr>
          </a:p>
          <a:p>
            <a:pPr lvl="0" algn="r" rtl="1"/>
            <a:r>
              <a:rPr lang="ar-QA" sz="2000" dirty="0">
                <a:solidFill>
                  <a:srgbClr val="7C0040"/>
                </a:solidFill>
                <a:latin typeface="Tahoma" pitchFamily="34" charset="0"/>
                <a:ea typeface="Tahoma" pitchFamily="34" charset="0"/>
                <a:cs typeface="Tahoma" pitchFamily="34" charset="0"/>
              </a:rPr>
              <a:t>يقدم معرض قطر المهني (للعارضين </a:t>
            </a:r>
            <a:r>
              <a:rPr lang="ar-QA" sz="2000" dirty="0" smtClean="0">
                <a:solidFill>
                  <a:srgbClr val="7C0040"/>
                </a:solidFill>
                <a:latin typeface="Tahoma" pitchFamily="34" charset="0"/>
                <a:ea typeface="Tahoma" pitchFamily="34" charset="0"/>
                <a:cs typeface="Tahoma" pitchFamily="34" charset="0"/>
              </a:rPr>
              <a:t>فقط)</a:t>
            </a:r>
            <a:r>
              <a:rPr lang="en-US" sz="2000" dirty="0" smtClean="0">
                <a:solidFill>
                  <a:srgbClr val="7C0040"/>
                </a:solidFill>
                <a:latin typeface="Tahoma" pitchFamily="34" charset="0"/>
                <a:ea typeface="Tahoma" pitchFamily="34" charset="0"/>
                <a:cs typeface="Tahoma" pitchFamily="34" charset="0"/>
              </a:rPr>
              <a:t> </a:t>
            </a:r>
            <a:r>
              <a:rPr lang="ar-QA" sz="2000" dirty="0" smtClean="0">
                <a:solidFill>
                  <a:srgbClr val="7C0040"/>
                </a:solidFill>
                <a:latin typeface="Tahoma" pitchFamily="34" charset="0"/>
                <a:ea typeface="Tahoma" pitchFamily="34" charset="0"/>
                <a:cs typeface="Tahoma" pitchFamily="34" charset="0"/>
              </a:rPr>
              <a:t>فرص </a:t>
            </a:r>
            <a:r>
              <a:rPr lang="ar-QA" sz="2000" dirty="0">
                <a:solidFill>
                  <a:srgbClr val="7C0040"/>
                </a:solidFill>
                <a:latin typeface="Tahoma" pitchFamily="34" charset="0"/>
                <a:ea typeface="Tahoma" pitchFamily="34" charset="0"/>
                <a:cs typeface="Tahoma" pitchFamily="34" charset="0"/>
              </a:rPr>
              <a:t>رعاية الأنشطة والمسابقات التي تصاحب معرض قطر المهني </a:t>
            </a:r>
            <a:r>
              <a:rPr lang="en-US" sz="2000" dirty="0" smtClean="0">
                <a:solidFill>
                  <a:srgbClr val="7C0040"/>
                </a:solidFill>
                <a:latin typeface="Tahoma" pitchFamily="34" charset="0"/>
                <a:ea typeface="Tahoma" pitchFamily="34" charset="0"/>
                <a:cs typeface="Tahoma" pitchFamily="34" charset="0"/>
              </a:rPr>
              <a:t>2014</a:t>
            </a:r>
            <a:r>
              <a:rPr lang="ar-QA" sz="2000" dirty="0" smtClean="0">
                <a:solidFill>
                  <a:srgbClr val="7C0040"/>
                </a:solidFill>
                <a:latin typeface="Tahoma" pitchFamily="34" charset="0"/>
                <a:ea typeface="Tahoma" pitchFamily="34" charset="0"/>
                <a:cs typeface="Tahoma" pitchFamily="34" charset="0"/>
              </a:rPr>
              <a:t>وتتمثل </a:t>
            </a:r>
            <a:r>
              <a:rPr lang="ar-QA" sz="2000" dirty="0">
                <a:solidFill>
                  <a:srgbClr val="7C0040"/>
                </a:solidFill>
                <a:latin typeface="Tahoma" pitchFamily="34" charset="0"/>
                <a:ea typeface="Tahoma" pitchFamily="34" charset="0"/>
                <a:cs typeface="Tahoma" pitchFamily="34" charset="0"/>
              </a:rPr>
              <a:t>فيما يلي:</a:t>
            </a:r>
          </a:p>
          <a:p>
            <a:pPr lvl="0" algn="r" rtl="1"/>
            <a:endParaRPr lang="en-US" sz="2000" dirty="0">
              <a:solidFill>
                <a:srgbClr val="55032C"/>
              </a:solidFill>
              <a:latin typeface="Tahoma" pitchFamily="34" charset="0"/>
              <a:ea typeface="Tahoma" pitchFamily="34" charset="0"/>
              <a:cs typeface="Tahoma" pitchFamily="34" charset="0"/>
            </a:endParaRPr>
          </a:p>
          <a:p>
            <a:pPr marL="342900" lvl="0" indent="-342900" algn="r" rtl="1">
              <a:buFontTx/>
              <a:buChar char="-"/>
              <a:defRPr/>
            </a:pPr>
            <a:r>
              <a:rPr lang="ar-QA" sz="2000" dirty="0">
                <a:solidFill>
                  <a:srgbClr val="7C0040"/>
                </a:solidFill>
                <a:latin typeface="Tahoma" pitchFamily="34" charset="0"/>
                <a:ea typeface="Tahoma" pitchFamily="34" charset="0"/>
                <a:cs typeface="Tahoma" pitchFamily="34" charset="0"/>
              </a:rPr>
              <a:t>رعاية مسرح الأنشطة والفعاليات </a:t>
            </a:r>
          </a:p>
          <a:p>
            <a:pPr marL="342900" lvl="0" indent="-342900" algn="r" rtl="1">
              <a:buFontTx/>
              <a:buChar char="-"/>
              <a:defRPr/>
            </a:pPr>
            <a:r>
              <a:rPr lang="ar-QA" sz="2000" dirty="0">
                <a:solidFill>
                  <a:srgbClr val="7C0040"/>
                </a:solidFill>
                <a:latin typeface="Tahoma" pitchFamily="34" charset="0"/>
                <a:ea typeface="Tahoma" pitchFamily="34" charset="0"/>
                <a:cs typeface="Tahoma" pitchFamily="34" charset="0"/>
              </a:rPr>
              <a:t>رعاية قاعة ورش العمل والدورات</a:t>
            </a:r>
          </a:p>
          <a:p>
            <a:pPr marL="342900" lvl="0" indent="-342900" algn="r" rtl="1">
              <a:buFontTx/>
              <a:buChar char="-"/>
              <a:defRPr/>
            </a:pPr>
            <a:r>
              <a:rPr lang="ar-QA" sz="2000" dirty="0">
                <a:solidFill>
                  <a:srgbClr val="7C0040"/>
                </a:solidFill>
                <a:latin typeface="Tahoma" pitchFamily="34" charset="0"/>
                <a:ea typeface="Tahoma" pitchFamily="34" charset="0"/>
                <a:cs typeface="Tahoma" pitchFamily="34" charset="0"/>
              </a:rPr>
              <a:t>رعاية محطات </a:t>
            </a:r>
            <a:r>
              <a:rPr lang="ar-QA" sz="2000" dirty="0" smtClean="0">
                <a:solidFill>
                  <a:srgbClr val="7C0040"/>
                </a:solidFill>
                <a:latin typeface="Tahoma" pitchFamily="34" charset="0"/>
                <a:ea typeface="Tahoma" pitchFamily="34" charset="0"/>
                <a:cs typeface="Tahoma" pitchFamily="34" charset="0"/>
              </a:rPr>
              <a:t>الإنترنت</a:t>
            </a:r>
          </a:p>
          <a:p>
            <a:pPr marL="342900" lvl="0" indent="-342900" algn="r" rtl="1">
              <a:buFontTx/>
              <a:buChar char="-"/>
              <a:defRPr/>
            </a:pPr>
            <a:r>
              <a:rPr lang="ar-QA" sz="2000" dirty="0">
                <a:solidFill>
                  <a:srgbClr val="7C0040"/>
                </a:solidFill>
                <a:latin typeface="Tahoma" pitchFamily="34" charset="0"/>
                <a:ea typeface="Tahoma" pitchFamily="34" charset="0"/>
                <a:cs typeface="Tahoma" pitchFamily="34" charset="0"/>
              </a:rPr>
              <a:t>رعاية كتيب الزوار</a:t>
            </a:r>
          </a:p>
          <a:p>
            <a:pPr marL="342900" lvl="0" indent="-342900" algn="r" rtl="1">
              <a:buFontTx/>
              <a:buChar char="-"/>
              <a:defRPr/>
            </a:pPr>
            <a:r>
              <a:rPr lang="ar-QA" sz="2000" dirty="0">
                <a:solidFill>
                  <a:srgbClr val="7C0040"/>
                </a:solidFill>
                <a:latin typeface="Tahoma" pitchFamily="34" charset="0"/>
                <a:ea typeface="Tahoma" pitchFamily="34" charset="0"/>
                <a:cs typeface="Tahoma" pitchFamily="34" charset="0"/>
              </a:rPr>
              <a:t>إعلان داخل كتيب الزوار</a:t>
            </a:r>
          </a:p>
          <a:p>
            <a:pPr marL="342900" lvl="0" indent="-342900" algn="r" rtl="1">
              <a:buFontTx/>
              <a:buChar char="-"/>
              <a:defRPr/>
            </a:pPr>
            <a:r>
              <a:rPr lang="ar-QA" sz="2000" dirty="0">
                <a:solidFill>
                  <a:srgbClr val="7C0040"/>
                </a:solidFill>
                <a:latin typeface="Tahoma" pitchFamily="34" charset="0"/>
                <a:ea typeface="Tahoma" pitchFamily="34" charset="0"/>
                <a:cs typeface="Tahoma" pitchFamily="34" charset="0"/>
              </a:rPr>
              <a:t>رعاية مسابقة التصوير الفوتوجرافي</a:t>
            </a:r>
          </a:p>
          <a:p>
            <a:pPr marL="342900" lvl="0" indent="-342900" algn="r" rtl="1">
              <a:buFontTx/>
              <a:buChar char="-"/>
              <a:defRPr/>
            </a:pPr>
            <a:r>
              <a:rPr lang="ar-QA" sz="2000" dirty="0">
                <a:solidFill>
                  <a:srgbClr val="7C0040"/>
                </a:solidFill>
                <a:latin typeface="Tahoma" pitchFamily="34" charset="0"/>
                <a:ea typeface="Tahoma" pitchFamily="34" charset="0"/>
                <a:cs typeface="Tahoma" pitchFamily="34" charset="0"/>
              </a:rPr>
              <a:t>رعاية مسابقة ابحث عن </a:t>
            </a:r>
            <a:r>
              <a:rPr lang="ar-QA" sz="2000" dirty="0" smtClean="0">
                <a:solidFill>
                  <a:srgbClr val="7C0040"/>
                </a:solidFill>
                <a:latin typeface="Tahoma" pitchFamily="34" charset="0"/>
                <a:ea typeface="Tahoma" pitchFamily="34" charset="0"/>
                <a:cs typeface="Tahoma" pitchFamily="34" charset="0"/>
              </a:rPr>
              <a:t>معلومة</a:t>
            </a:r>
            <a:endParaRPr lang="ar-QA" sz="2000" dirty="0">
              <a:solidFill>
                <a:srgbClr val="7C0040"/>
              </a:solidFill>
              <a:latin typeface="Tahoma" pitchFamily="34" charset="0"/>
              <a:ea typeface="Tahoma" pitchFamily="34" charset="0"/>
              <a:cs typeface="Tahoma" pitchFamily="34" charset="0"/>
            </a:endParaRPr>
          </a:p>
          <a:p>
            <a:pPr algn="ctr" rtl="1"/>
            <a:endParaRPr lang="ar-QA" sz="3200" b="1" dirty="0">
              <a:solidFill>
                <a:srgbClr val="7C0040"/>
              </a:solidFill>
              <a:latin typeface="Times New Roman"/>
              <a:cs typeface="Tahoma"/>
            </a:endParaRPr>
          </a:p>
        </p:txBody>
      </p:sp>
    </p:spTree>
    <p:extLst>
      <p:ext uri="{BB962C8B-B14F-4D97-AF65-F5344CB8AC3E}">
        <p14:creationId xmlns:p14="http://schemas.microsoft.com/office/powerpoint/2010/main" val="40129695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0800" y="1295400"/>
            <a:ext cx="6256751" cy="5693866"/>
          </a:xfrm>
          <a:prstGeom prst="rect">
            <a:avLst/>
          </a:prstGeom>
        </p:spPr>
        <p:txBody>
          <a:bodyPr wrap="square">
            <a:spAutoFit/>
          </a:bodyPr>
          <a:lstStyle/>
          <a:p>
            <a:pPr algn="ctr" rtl="1"/>
            <a:r>
              <a:rPr lang="ar-QA" sz="3200" b="1" dirty="0" smtClean="0">
                <a:solidFill>
                  <a:srgbClr val="7C0040"/>
                </a:solidFill>
                <a:latin typeface="Times New Roman"/>
                <a:cs typeface="Tahoma"/>
              </a:rPr>
              <a:t>شعار المعرض</a:t>
            </a:r>
          </a:p>
          <a:p>
            <a:pPr algn="ctr" rtl="1"/>
            <a:endParaRPr lang="ar-QA" sz="3200" b="1" dirty="0" smtClean="0">
              <a:solidFill>
                <a:srgbClr val="7C0040"/>
              </a:solidFill>
              <a:latin typeface="Times New Roman"/>
              <a:cs typeface="Tahoma"/>
            </a:endParaRPr>
          </a:p>
          <a:p>
            <a:pPr marL="457200" indent="-457200" algn="just" rtl="1">
              <a:buFontTx/>
              <a:buAutoNum type="arabicPeriod"/>
            </a:pPr>
            <a:r>
              <a:rPr lang="ar-QA" sz="2000" dirty="0">
                <a:solidFill>
                  <a:srgbClr val="7C0040"/>
                </a:solidFill>
                <a:latin typeface="Tahoma" pitchFamily="34" charset="0"/>
                <a:ea typeface="Tahoma" pitchFamily="34" charset="0"/>
                <a:cs typeface="Tahoma" pitchFamily="34" charset="0"/>
              </a:rPr>
              <a:t>في حالة استخدام شعار المعرض من قبل أي من الجهات العارضة، لا بد أن يكون ذا جودة عالية في جميع المواد الإعلانية والإعلامية المستخدمة لأغراض الدعاية / الإعلان عن مشاركة الجهة في معرض قطر المهني </a:t>
            </a:r>
            <a:r>
              <a:rPr lang="en-US" sz="2000" dirty="0" smtClean="0">
                <a:solidFill>
                  <a:srgbClr val="7C0040"/>
                </a:solidFill>
                <a:latin typeface="Tahoma" pitchFamily="34" charset="0"/>
                <a:ea typeface="Tahoma" pitchFamily="34" charset="0"/>
                <a:cs typeface="Tahoma" pitchFamily="34" charset="0"/>
              </a:rPr>
              <a:t>2014</a:t>
            </a:r>
            <a:r>
              <a:rPr lang="ar-QA" sz="2000" dirty="0" smtClean="0">
                <a:solidFill>
                  <a:srgbClr val="7C0040"/>
                </a:solidFill>
                <a:latin typeface="Tahoma" pitchFamily="34" charset="0"/>
                <a:ea typeface="Tahoma" pitchFamily="34" charset="0"/>
                <a:cs typeface="Tahoma" pitchFamily="34" charset="0"/>
              </a:rPr>
              <a:t>. </a:t>
            </a:r>
            <a:r>
              <a:rPr lang="ar-QA" sz="2000" dirty="0">
                <a:solidFill>
                  <a:srgbClr val="7C0040"/>
                </a:solidFill>
                <a:latin typeface="Tahoma" pitchFamily="34" charset="0"/>
                <a:ea typeface="Tahoma" pitchFamily="34" charset="0"/>
                <a:cs typeface="Tahoma" pitchFamily="34" charset="0"/>
              </a:rPr>
              <a:t>يجب أن يكون حجم شعار الجهة المشاركة مساوياً لحجم شعار معرض قطر المهني</a:t>
            </a:r>
            <a:endParaRPr lang="en-US" sz="2000" dirty="0">
              <a:solidFill>
                <a:srgbClr val="7C0040"/>
              </a:solidFill>
              <a:latin typeface="Tahoma" pitchFamily="34" charset="0"/>
              <a:ea typeface="Tahoma" pitchFamily="34" charset="0"/>
              <a:cs typeface="Tahoma" pitchFamily="34" charset="0"/>
            </a:endParaRPr>
          </a:p>
          <a:p>
            <a:pPr marL="457200" indent="-457200" algn="just" rtl="1">
              <a:buFontTx/>
              <a:buAutoNum type="arabicPeriod"/>
            </a:pPr>
            <a:endParaRPr lang="ar-QA" sz="2000" dirty="0">
              <a:solidFill>
                <a:srgbClr val="7C0040"/>
              </a:solidFill>
              <a:latin typeface="Tahoma" pitchFamily="34" charset="0"/>
              <a:ea typeface="Tahoma" pitchFamily="34" charset="0"/>
              <a:cs typeface="Tahoma" pitchFamily="34" charset="0"/>
            </a:endParaRPr>
          </a:p>
          <a:p>
            <a:pPr marL="457200" indent="-457200" algn="just" rtl="1">
              <a:buFontTx/>
              <a:buAutoNum type="arabicPeriod"/>
            </a:pPr>
            <a:r>
              <a:rPr lang="ar-QA" sz="2000" dirty="0">
                <a:solidFill>
                  <a:srgbClr val="7C0040"/>
                </a:solidFill>
                <a:latin typeface="Tahoma" pitchFamily="34" charset="0"/>
                <a:ea typeface="Tahoma" pitchFamily="34" charset="0"/>
                <a:cs typeface="Tahoma" pitchFamily="34" charset="0"/>
              </a:rPr>
              <a:t>يمكن لجميع الجهات المشاركة تحميل شعار معرض قطر المهني العالي الجودة، بالإضافة إلى المواد الأخرى التي تحمل العلامة التجارية للمعرض، على الموقع الإلكتروني لمعرض قطر المهني: </a:t>
            </a:r>
            <a:r>
              <a:rPr lang="en-US" sz="2000" dirty="0">
                <a:solidFill>
                  <a:srgbClr val="7C0040"/>
                </a:solidFill>
                <a:latin typeface="Tahoma" pitchFamily="34" charset="0"/>
                <a:ea typeface="Tahoma" pitchFamily="34" charset="0"/>
                <a:cs typeface="Tahoma" pitchFamily="34" charset="0"/>
              </a:rPr>
              <a:t>www.qatarcareerfair.com.qa </a:t>
            </a:r>
          </a:p>
          <a:p>
            <a:pPr marL="514350" indent="-514350" algn="r">
              <a:lnSpc>
                <a:spcPct val="200000"/>
              </a:lnSpc>
              <a:buFont typeface="+mj-lt"/>
              <a:buAutoNum type="arabicPeriod"/>
            </a:pPr>
            <a:endParaRPr lang="en-US" sz="2000" dirty="0">
              <a:latin typeface="Tahoma" pitchFamily="34" charset="0"/>
              <a:ea typeface="Tahoma" pitchFamily="34" charset="0"/>
              <a:cs typeface="Tahoma" pitchFamily="34" charset="0"/>
            </a:endParaRPr>
          </a:p>
          <a:p>
            <a:pPr algn="ctr" rtl="1"/>
            <a:endParaRPr lang="en-US" sz="2000" dirty="0">
              <a:solidFill>
                <a:srgbClr val="7C0040"/>
              </a:solidFill>
              <a:latin typeface="Times New Roman"/>
              <a:cs typeface="Tahoma"/>
            </a:endParaRPr>
          </a:p>
        </p:txBody>
      </p:sp>
    </p:spTree>
    <p:extLst>
      <p:ext uri="{BB962C8B-B14F-4D97-AF65-F5344CB8AC3E}">
        <p14:creationId xmlns:p14="http://schemas.microsoft.com/office/powerpoint/2010/main" val="6352709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4600" y="1479605"/>
            <a:ext cx="6256751" cy="4208844"/>
          </a:xfrm>
          <a:prstGeom prst="rect">
            <a:avLst/>
          </a:prstGeom>
        </p:spPr>
        <p:txBody>
          <a:bodyPr wrap="square">
            <a:spAutoFit/>
          </a:bodyPr>
          <a:lstStyle/>
          <a:p>
            <a:pPr marL="265176" lvl="0" indent="-265176" algn="just" rtl="1">
              <a:spcBef>
                <a:spcPts val="250"/>
              </a:spcBef>
              <a:buClr>
                <a:srgbClr val="7C0040"/>
              </a:buClr>
              <a:buSzPct val="80000"/>
            </a:pPr>
            <a:r>
              <a:rPr lang="ar-QA" sz="2000" dirty="0">
                <a:solidFill>
                  <a:srgbClr val="7C0040"/>
                </a:solidFill>
                <a:latin typeface="Tahoma" pitchFamily="34" charset="0"/>
                <a:ea typeface="Tahoma" pitchFamily="34" charset="0"/>
                <a:cs typeface="Tahoma" pitchFamily="34" charset="0"/>
              </a:rPr>
              <a:t>3. كل الجهات المشاركة في معرض قطر المهني مدعوّة للترويج للمعرض سواء على موقعها الإلكتروني أو عبر أي وسيلة إعلامية</a:t>
            </a:r>
          </a:p>
          <a:p>
            <a:pPr marL="265176" lvl="0" indent="-265176" algn="just" rtl="1">
              <a:spcBef>
                <a:spcPts val="250"/>
              </a:spcBef>
              <a:buClr>
                <a:srgbClr val="7C0040"/>
              </a:buClr>
              <a:buSzPct val="80000"/>
            </a:pPr>
            <a:r>
              <a:rPr lang="ar-QA" sz="2000" dirty="0">
                <a:solidFill>
                  <a:srgbClr val="7C0040"/>
                </a:solidFill>
                <a:latin typeface="Tahoma" pitchFamily="34" charset="0"/>
                <a:ea typeface="Tahoma" pitchFamily="34" charset="0"/>
                <a:cs typeface="Tahoma" pitchFamily="34" charset="0"/>
              </a:rPr>
              <a:t>4. لا بد من إرسال أي مادة دعائية / أو إعلامية، مثل البيانات الصحفية إلى البريد الإلكتروني </a:t>
            </a:r>
            <a:r>
              <a:rPr lang="en-US" sz="2000" dirty="0" smtClean="0">
                <a:solidFill>
                  <a:srgbClr val="7C0040"/>
                </a:solidFill>
                <a:latin typeface="Tahoma" pitchFamily="34" charset="0"/>
                <a:ea typeface="Tahoma" pitchFamily="34" charset="0"/>
                <a:cs typeface="Tahoma" pitchFamily="34" charset="0"/>
              </a:rPr>
              <a:t>ewood@qf.org.qa</a:t>
            </a:r>
            <a:r>
              <a:rPr lang="en-US" sz="2000" dirty="0">
                <a:solidFill>
                  <a:srgbClr val="7C0040"/>
                </a:solidFill>
                <a:latin typeface="Tahoma" pitchFamily="34" charset="0"/>
                <a:ea typeface="Tahoma" pitchFamily="34" charset="0"/>
                <a:cs typeface="Tahoma" pitchFamily="34" charset="0"/>
              </a:rPr>
              <a:t>، </a:t>
            </a:r>
            <a:r>
              <a:rPr lang="ar-QA" sz="2000" dirty="0">
                <a:solidFill>
                  <a:srgbClr val="7C0040"/>
                </a:solidFill>
                <a:latin typeface="Tahoma" pitchFamily="34" charset="0"/>
                <a:ea typeface="Tahoma" pitchFamily="34" charset="0"/>
                <a:cs typeface="Tahoma" pitchFamily="34" charset="0"/>
              </a:rPr>
              <a:t>للموافقة عليها، على الأقل قبل أسبوع من تاريخ نشر المادة أو استخدامها</a:t>
            </a:r>
          </a:p>
          <a:p>
            <a:pPr marL="265176" lvl="0" indent="-265176" algn="just" rtl="1">
              <a:spcBef>
                <a:spcPts val="250"/>
              </a:spcBef>
              <a:buClr>
                <a:srgbClr val="7C0040"/>
              </a:buClr>
              <a:buSzPct val="80000"/>
            </a:pPr>
            <a:r>
              <a:rPr lang="ar-QA" sz="2000" dirty="0">
                <a:solidFill>
                  <a:srgbClr val="7C0040"/>
                </a:solidFill>
                <a:latin typeface="Tahoma" pitchFamily="34" charset="0"/>
                <a:ea typeface="Tahoma" pitchFamily="34" charset="0"/>
                <a:cs typeface="Tahoma" pitchFamily="34" charset="0"/>
              </a:rPr>
              <a:t> 5. يجب أن تتماشى جميع المواد الدعائية / والإعلامية المستخدمة، والترتيبات لعقد اتفاقات مشتركة، مع أهداف معرض قطر المهني وروحيته وقيمه كما يراها منظّمو المعرض. لذا لا بدّ أن تراعي الذوق الرفيع والجودة العالية</a:t>
            </a:r>
          </a:p>
          <a:p>
            <a:pPr marL="797814" lvl="1" indent="-514350" algn="r">
              <a:spcBef>
                <a:spcPts val="250"/>
              </a:spcBef>
              <a:buClr>
                <a:srgbClr val="7C0040"/>
              </a:buClr>
              <a:buSzPct val="100000"/>
            </a:pPr>
            <a:endParaRPr lang="en-US" sz="2000" dirty="0">
              <a:solidFill>
                <a:srgbClr val="7C004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22331784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1357</TotalTime>
  <Words>1661</Words>
  <Application>Microsoft Office PowerPoint</Application>
  <PresentationFormat>On-screen Show (4:3)</PresentationFormat>
  <Paragraphs>275</Paragraphs>
  <Slides>58</Slides>
  <Notes>0</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القرية المهنية</vt:lpstr>
      <vt:lpstr>كل محطة ستقسم الى قسمين</vt:lpstr>
      <vt:lpstr>الهدف من هذه المحطة : </vt:lpstr>
      <vt:lpstr>PowerPoint Presentation</vt:lpstr>
      <vt:lpstr>PowerPoint Presentation</vt:lpstr>
    </vt:vector>
  </TitlesOfParts>
  <Company>Qatar Foundation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Nadine Georges Abdel Nour</dc:creator>
  <cp:lastModifiedBy>Nadine Georges Abdel Nour</cp:lastModifiedBy>
  <cp:revision>30</cp:revision>
  <dcterms:created xsi:type="dcterms:W3CDTF">2013-09-26T08:52:09Z</dcterms:created>
  <dcterms:modified xsi:type="dcterms:W3CDTF">2013-11-19T07:21:23Z</dcterms:modified>
</cp:coreProperties>
</file>